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sldIdLst>
    <p:sldId id="256" r:id="rId2"/>
    <p:sldId id="260" r:id="rId3"/>
    <p:sldId id="261" r:id="rId4"/>
    <p:sldId id="257" r:id="rId5"/>
    <p:sldId id="264" r:id="rId6"/>
    <p:sldId id="262" r:id="rId7"/>
    <p:sldId id="265" r:id="rId8"/>
    <p:sldId id="266" r:id="rId9"/>
    <p:sldId id="267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20" y="-44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veendra j" userId="98dd0d44a1269ab0" providerId="LiveId" clId="{1F5A07B6-4506-4F4B-BBCA-2997642630E0}"/>
    <pc:docChg chg="custSel modSld addMainMaster delMainMaster">
      <pc:chgData name="paveendra j" userId="98dd0d44a1269ab0" providerId="LiveId" clId="{1F5A07B6-4506-4F4B-BBCA-2997642630E0}" dt="2020-03-01T12:01:06.893" v="3" actId="1076"/>
      <pc:docMkLst>
        <pc:docMk/>
      </pc:docMkLst>
      <pc:sldChg chg="modSp">
        <pc:chgData name="paveendra j" userId="98dd0d44a1269ab0" providerId="LiveId" clId="{1F5A07B6-4506-4F4B-BBCA-2997642630E0}" dt="2020-03-01T12:01:06.893" v="3" actId="1076"/>
        <pc:sldMkLst>
          <pc:docMk/>
          <pc:sldMk cId="2773356499" sldId="259"/>
        </pc:sldMkLst>
        <pc:spChg chg="mod">
          <ac:chgData name="paveendra j" userId="98dd0d44a1269ab0" providerId="LiveId" clId="{1F5A07B6-4506-4F4B-BBCA-2997642630E0}" dt="2020-03-01T12:01:06.893" v="3" actId="1076"/>
          <ac:spMkLst>
            <pc:docMk/>
            <pc:sldMk cId="2773356499" sldId="259"/>
            <ac:spMk id="3" creationId="{9150582C-5B9B-EF47-9673-3AE6509A832A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4/10/2020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531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3751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88762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980072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88247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004172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02339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719988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28828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99427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24330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97040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53882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4892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92718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21098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90884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599077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533745-E87D-B945-A169-47FCBB026F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4400" y="2000629"/>
            <a:ext cx="8791575" cy="238760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Bell MT" panose="020F0502020204030204" pitchFamily="34" charset="0"/>
              </a:rPr>
              <a:t>Vitamin B</a:t>
            </a:r>
            <a:r>
              <a:rPr lang="en-US" b="1" baseline="-25000" dirty="0">
                <a:solidFill>
                  <a:schemeClr val="accent2">
                    <a:lumMod val="20000"/>
                    <a:lumOff val="80000"/>
                  </a:schemeClr>
                </a:solidFill>
                <a:latin typeface="Bell MT" panose="020F0502020204030204" pitchFamily="34" charset="0"/>
              </a:rPr>
              <a:t>12</a:t>
            </a:r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Bell MT" panose="020F0502020204030204" pitchFamily="34" charset="0"/>
              </a:rPr>
              <a:t> and coenzymes</a:t>
            </a:r>
          </a:p>
        </p:txBody>
      </p:sp>
    </p:spTree>
    <p:extLst>
      <p:ext uri="{BB962C8B-B14F-4D97-AF65-F5344CB8AC3E}">
        <p14:creationId xmlns="" xmlns:p14="http://schemas.microsoft.com/office/powerpoint/2010/main" val="30817007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752600"/>
            <a:ext cx="11582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The B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12s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is a powerful reducing agent and it can reduce O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to H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 under biological conditions. It is also very good nucleophile and this property can be utilized to synthesize various types of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cobalamins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in vitro. These reactions are oxidative addition in nature.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381000" y="3429000"/>
          <a:ext cx="4164013" cy="1381125"/>
        </p:xfrm>
        <a:graphic>
          <a:graphicData uri="http://schemas.openxmlformats.org/presentationml/2006/ole">
            <p:oleObj spid="_x0000_s29700" name="ChemSketch" r:id="rId3" imgW="4163400" imgH="1380600" progId="ACD.ChemSketch.20">
              <p:embed/>
            </p:oleObj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6172200" y="4038600"/>
          <a:ext cx="3929063" cy="1014413"/>
        </p:xfrm>
        <a:graphic>
          <a:graphicData uri="http://schemas.openxmlformats.org/presentationml/2006/ole">
            <p:oleObj spid="_x0000_s29703" name="ChemSketch" r:id="rId4" imgW="3929040" imgH="1014840" progId="ACD.ChemSketch.20">
              <p:embed/>
            </p:oleObj>
          </a:graphicData>
        </a:graphic>
      </p:graphicFrame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457200" y="5257800"/>
          <a:ext cx="3740150" cy="941387"/>
        </p:xfrm>
        <a:graphic>
          <a:graphicData uri="http://schemas.openxmlformats.org/presentationml/2006/ole">
            <p:oleObj spid="_x0000_s29704" name="ChemSketch" r:id="rId5" imgW="3740040" imgH="941760" progId="ACD.ChemSketch.20">
              <p:embed/>
            </p:oleObj>
          </a:graphicData>
        </a:graphic>
      </p:graphicFrame>
      <p:sp>
        <p:nvSpPr>
          <p:cNvPr id="12" name="Title 1">
            <a:extLst>
              <a:ext uri="{FF2B5EF4-FFF2-40B4-BE49-F238E27FC236}">
                <a16:creationId xmlns="" xmlns:a16="http://schemas.microsoft.com/office/drawing/2014/main" id="{6535CE29-CA3D-EB49-A1BC-5364FF8C1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0" y="230972"/>
            <a:ext cx="8610600" cy="1293028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err="1" smtClean="0">
                <a:latin typeface="Arial Black" pitchFamily="34" charset="0"/>
              </a:rPr>
              <a:t>VITAMin</a:t>
            </a:r>
            <a:r>
              <a:rPr lang="en-US" dirty="0" smtClean="0">
                <a:latin typeface="Arial Black" pitchFamily="34" charset="0"/>
              </a:rPr>
              <a:t> B</a:t>
            </a:r>
            <a:r>
              <a:rPr lang="en-US" baseline="-25000" dirty="0" smtClean="0">
                <a:latin typeface="Arial Black" pitchFamily="34" charset="0"/>
              </a:rPr>
              <a:t>12</a:t>
            </a:r>
            <a:endParaRPr lang="en-US" baseline="-25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6535CE29-CA3D-EB49-A1BC-5364FF8C1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0" y="230972"/>
            <a:ext cx="8610600" cy="1293028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err="1" smtClean="0">
                <a:latin typeface="Arial Black" pitchFamily="34" charset="0"/>
              </a:rPr>
              <a:t>VITAMin</a:t>
            </a:r>
            <a:r>
              <a:rPr lang="en-US" dirty="0" smtClean="0">
                <a:latin typeface="Arial Black" pitchFamily="34" charset="0"/>
              </a:rPr>
              <a:t> B</a:t>
            </a:r>
            <a:r>
              <a:rPr lang="en-US" baseline="-25000" dirty="0" smtClean="0">
                <a:latin typeface="Arial Black" pitchFamily="34" charset="0"/>
              </a:rPr>
              <a:t>12</a:t>
            </a:r>
            <a:endParaRPr lang="en-US" baseline="-25000" dirty="0"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1600200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Biomethylation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Curved Right Arrow 5"/>
          <p:cNvSpPr/>
          <p:nvPr/>
        </p:nvSpPr>
        <p:spPr>
          <a:xfrm flipH="1">
            <a:off x="5410200" y="2971800"/>
            <a:ext cx="685800" cy="20574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urved Right Arrow 6"/>
          <p:cNvSpPr/>
          <p:nvPr/>
        </p:nvSpPr>
        <p:spPr>
          <a:xfrm rot="10800000" flipH="1">
            <a:off x="3903705" y="2895600"/>
            <a:ext cx="668295" cy="20574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urved Right Arrow 7"/>
          <p:cNvSpPr/>
          <p:nvPr/>
        </p:nvSpPr>
        <p:spPr>
          <a:xfrm>
            <a:off x="6096000" y="3124200"/>
            <a:ext cx="1524000" cy="16764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Left Arrow 8"/>
          <p:cNvSpPr/>
          <p:nvPr/>
        </p:nvSpPr>
        <p:spPr>
          <a:xfrm rot="10800000" flipH="1">
            <a:off x="3002408" y="3124200"/>
            <a:ext cx="883792" cy="16002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8200" y="2819400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>
                <a:latin typeface="Arial Black" pitchFamily="34" charset="0"/>
              </a:rPr>
              <a:t>MeCbl</a:t>
            </a:r>
            <a:endParaRPr lang="en-US" sz="1400" b="1" dirty="0">
              <a:latin typeface="Arial Black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0" y="4724400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 Black" pitchFamily="34" charset="0"/>
              </a:rPr>
              <a:t>   </a:t>
            </a:r>
            <a:r>
              <a:rPr lang="en-US" sz="1400" b="1" dirty="0" err="1" smtClean="0">
                <a:latin typeface="Arial Black" pitchFamily="34" charset="0"/>
              </a:rPr>
              <a:t>Cbl</a:t>
            </a:r>
            <a:endParaRPr lang="en-US" sz="1400" b="1" dirty="0">
              <a:latin typeface="Arial Black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153400" y="31242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 Black" pitchFamily="34" charset="0"/>
              </a:rPr>
              <a:t>Homocysteine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229600" y="4343400"/>
            <a:ext cx="1582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Arial Black" pitchFamily="34" charset="0"/>
              </a:rPr>
              <a:t>Methionine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62000" y="4419600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N5-Methyl FH4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57400" y="3124200"/>
            <a:ext cx="6848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FH4</a:t>
            </a:r>
            <a:endParaRPr lang="en-US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6535CE29-CA3D-EB49-A1BC-5364FF8C1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0" y="230972"/>
            <a:ext cx="8610600" cy="1293028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err="1" smtClean="0">
                <a:latin typeface="Arial Black" pitchFamily="34" charset="0"/>
              </a:rPr>
              <a:t>VITAMin</a:t>
            </a:r>
            <a:r>
              <a:rPr lang="en-US" dirty="0" smtClean="0">
                <a:latin typeface="Arial Black" pitchFamily="34" charset="0"/>
              </a:rPr>
              <a:t> B</a:t>
            </a:r>
            <a:r>
              <a:rPr lang="en-US" baseline="-25000" dirty="0" smtClean="0">
                <a:latin typeface="Arial Black" pitchFamily="34" charset="0"/>
              </a:rPr>
              <a:t>12</a:t>
            </a:r>
            <a:endParaRPr lang="en-US" baseline="-25000" dirty="0"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600200"/>
            <a:ext cx="1005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Methylmalonyl-CoA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mutase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activity of cobalamin 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2133600"/>
            <a:ext cx="12475210" cy="16858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69913" indent="-404813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It is also known as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methylmalonyl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isomerase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569913" indent="-404813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this vitamin B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dependent enzyme catalyzes the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isomerization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methylmalonyl-CoA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69913" indent="-404813"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	to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succinyl-CoA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in humans.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1752600" y="4191000"/>
          <a:ext cx="8348662" cy="1755775"/>
        </p:xfrm>
        <a:graphic>
          <a:graphicData uri="http://schemas.openxmlformats.org/presentationml/2006/ole">
            <p:oleObj spid="_x0000_s32770" name="ChemSketch" r:id="rId3" imgW="8348400" imgH="1755720" progId="ACD.ChemSketch.20">
              <p:embed/>
            </p:oleObj>
          </a:graphicData>
        </a:graphic>
      </p:graphicFrame>
      <p:sp>
        <p:nvSpPr>
          <p:cNvPr id="18" name="Rectangle 17"/>
          <p:cNvSpPr/>
          <p:nvPr/>
        </p:nvSpPr>
        <p:spPr>
          <a:xfrm>
            <a:off x="1981200" y="6019800"/>
            <a:ext cx="21852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methylmalonyl-CoA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543800" y="5943600"/>
            <a:ext cx="15311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succinyl-CoA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data:image/jpeg;base64,/9j/4AAQSkZJRgABAQAAAQABAAD/2wCEAAkGBxISEhUSExMWFhUXFxYYFxgYGBgaGhUbHRcYGB0YGB0aHSggHR4lHRcXITEhJSorLi4uFx8zODMtNygtLisBCgoKDg0OGhAQGy0mICYtLS0tLS0tLS0tLS0tLS0tLS0tLS0vLS0tLS0tLS0tLS0tLS0tLS0tLS0tLS0tLS0tLf/AABEIAMIBAwMBIgACEQEDEQH/xAAcAAABBQEBAQAAAAAAAAAAAAAFAgMEBgcAAQj/xABGEAABAwEFBQQHBwIEBQQDAAABAgMRAAQFEiExBkFRYXETIoGRBzJCUqGxwRQjYnLR4fCCkhUzovFTssLS4kNzg5MWJDT/xAAaAQACAwEBAAAAAAAAAAAAAAAAAQIDBAUG/8QALhEAAgIBBAECBQIHAQAAAAAAAAECEQMEEiExQRNRImFxkfAygRQjobHB0fEV/9oADAMBAAIRAxEAPwDI0CnUJpKBTyRTEepFOpTXiBT6E0AKQmf4K9SwJzJPl9KcTS0imAspr1ArkU4E8aAPAKdiuSml4PCgQjDS0DOlJR1pQRQB4QP5Ne4eRp1SK4Ij/egBGGuwU6lAriKAGimuQDip2aRhzFACwg0pLBVkBJmMue6K4Jq0bOtpZZdtpiUfdtTolRTiUv8ApTp1oGR2tn2WADalEr/4LZEj/wBxRBA/KATzFNWm+7AycPYMj8JDjivHvUKduu22ohwShhRlS/bIzzk5bjlOUHWmTYG7M3iRZ3FKjEXSqQAZkK3DIaEEmdag5Fyxe4VcvS7nIDtnWzOQWjGjUSMlyk5Z7qi3xs+WkB5tQdYPtgQUk6BYnI8DmDxodc9/tODsngJCvu1QSpMg5JMyM44zNXi67MmyKbAOKzvktrbVOYUmcQCswmQRHEgiiMhTx10Z5SVUa2kur7NaHGZkJPdPFJAUk+RFCVpqZSR1JqO6mpZTTKxQBEKaaWKkqFNKRQMjrpldSVppoigBiK6lFNe0gPEinkU2hFPoRQApI51Pu273HlYGkFatYG4cSdAOZyojs7s4q0S4s9mykwVb1H3WxvPE6D4Vo9y3QVowMJS0zrlmVHSVxmpXXwpOSRKMHIqt37HNpztDpUfcaiByLihH9oPWjLbdlZH3dnaTG9Se0V5uT8AKL2jZi0yR2jQHEqI5aYaVZbrs9nha1i0OawM0I4GN+YiT5VW5MtWNCruFrdAKCWkblHug/lSkSflR2zXM8rW1KVyifmTQz/GQsZK45fzwqXc15mSScuWdG6kPb7Hl47LNqBxNsumNCgNrPRSI+NVG2bIsrKgytTTidWnsx0CwJHKQetalZ3g57JHOKZvK5Gn4JlKwO6tOShy5jkaakytxRhd4Xa6wsodbKFDcdCOIOhHMGmIitWtrCZ+yWtIUCCW1DLlibJ9VQylPzFULaK412VYSTiQrNtegWOfBQ3irFJMhKNAfcK9CZrlARpSkK6UyJ4E+NehFLA41Ns10PuZoaWRxwkJ/uOVAwbEVzho2dmbXH+ST0Ug/JVC7fY3G8nEKQeCklPlIoTT6BpoaHSrS2jtLpcSk5pfGLooNifIEVVEKyqybB3qlLrrS80OJTI6HUcwSDQ+hx7PHnXmrP2JSQj3tQQTuUOumuYp647KEtNNIKFD7ySsY+zQQAQoHP1oA3yTXm2weZQphpGFl0gl45pj3W4mIJmDmMhBGdVm7V9m0hoLWl2Mik+sSZJXr3d+mulVGxNNBa2OWFsuYkhm1b+6VAjcMxgjMbhpvoTYratTqFrdDkLQEDID1ogBOQpm0WRtx7GHVqRMLK4K/6SE4TO7+QUYuVtlTVtcBSy2SsIVkX1p9QJTAhMmVK/CANcknbFP4YsIekRYNqA3pZZSrrhnPwIqqEUl+81vuLdWZUtRUTzJ0+lKJyq4xiVIplaBTp602QKBEZw0ysGpKhTSqBkVSDTKk1KXTKk0ARsPWupwprqAFIRR7Ze4zaXYJIaQMTiuW5I/ErQeJ3UDQK1i6bt+zWZDUd8jG5+YjT+kQPCkxoi3taQEhCAEpSMKEjRI4D9a9um02xYSwwFYQBkMsM6lSjkJz1qbdt0F5WJXqzV8s1iabQlKRhTy3nieJ51lyQc32asctqBF27HSJedWs70hRAPU6+UUSd2fs8YS2GvxIJST45z40Ws7qDwBGXPxFPKwKGYBHMfrU9nBB5HZne110IsoS4hcpUqDOoMSMwMxl8KYuAko7TMgqMK3GDV0vO4mXlJKoKUGezMFJMRMHqcqltNNIkAJwxplh8oqpptl2+KiMXTachB+OVGMYiflVeteLRqEidDkPCPlTLdscGSkkHrIjiOVXJ1wUON8krae5/tSEhKsLqDibVwVwPI6Hz3UIbsn2pldkfTgcGk+wvcocUnTLUE1YrIsHOROQ1+lQtsBgS2+kd9CwMt6DqDyGR8DT82Kr+Exu0sFtSkLSQpKiFDgQYPxpV2WJbzgbbTKj4ADeVHcBxqy+kexgPIfGQfbCj+ZMJPwwnzqybE3IlllJUO+6ApR4AiUo6R3jzPIVbKVKyqMbdC9n9nbPZynEntFxJWoSJG5IOg56/KiltvNKVBKsKhwIERwqJedtCHQkKgAcdcxuoRtNaGkoKiV592EjMYpgjnXGz6iUpNJnYw6WKptdlhS2yEF7AYzyBgDnxiofbsvJ7MCZ9hXfSoeOh50IuO1rQ04krVgIwtzBVmkkz5iKO2NxuzIS22MwM41VxJqEMztU69yU8Sp3z7c+ClbS7KBIU7ZpwgErb3pA1KN5A4HMc91DVaFsrDqDmkz1G8HrW82a8AsTkVCYIAz5Gsr27uNNnfhAht1IcQNyZJBSOhGXIiutgyrJE5mfDsfQb2c2qbebyUCCAFoUAc50WkyKKKZsCoKmWxBgQpSR5SR8KxuyXHaHXwmyhXaH3TED3lHQJHPKtGurYXAkG1LL7mvBtJ5D2up8hVtFG4mrtliYldmZbKyDGGXMxlAk4EmeVALwuq1Xi5LryW0SNZWsjgYgDPdNW6zbPhS0oAidMskgCSY4D6irAkM2Q4EJziSo+sf5yqvJkjjVssx455XSKRY/Rm2BKrQ51DIA+KqmD0bNqHctc9W/0XR56/hr+mf7fzOki+ErEYjG6CB41mWvg2bf/MyVZUbd6PLSjNstu8kqwq8lgfOqteF3usqwutqQeCgRPSdfCtcsl6QoIWSoHQnUdVaHx86K2lhLiMK0pcbPsqAUPI6GtmPJGatGHLinidSR8+uio6ga0/aHYJKpXZDhVvaUZB/Io/I+dZza7OpCihYKVJMEEQQeBBqZUQFzTKxUhzrTDhoGMlNdXte0AGdj7H21rZQc0hWJXRIxfQDxrWXWSs9TWf8AoqaCrWr8LKz8U/StFetaBEEQDnmBPSahJ0icI2yZZXA2cOHSPCn1WsnPh5R5UAVeB9fy61Nsj6lwVAEawQct3EZ1BKlyXMMN26PWOZ0iTPhrNSGbd5fPlkCTVeVgmBnB4a9SZ6Z1LZZLmQOHzn+5WcdABVc5smoLyF1vgqmQDwggmhrtpgEIkAEgk5gZzl4EULvRhyzlMk5qyzBBoL/i4cccKVA+8gZyAMM/OsjyNPk1LDceA9ab5IkJMHjA+lDLwvd1YwyQIy60iyNSNP3qSiygSdKvU00UvHXgVdNsW3mc44iTRx28e0QUkZ5lOepg5cp0odZLqdf9ROQ9o5JHQ6nwrr/u1+yMqtHdcCIJCZBGcTnunU/Co75eERpJ8vkh7bkLu+yucFqR5pM/FFHbLewesbL7asOEpS6BuUAAR0OUclCqlt1aim7bEhUBa1FwgfkMx4ro16KLpUqyvOOf5bxCUpOhCZBV5mP6a1zjvhRmhPZk3CNorIVhFqbmEyF57v1kCo9tfDjSQUkkraAPHPECfGB40QcaWw6plclBTAJ0UncTzGh8ONVK8EPtOLYMhtKkLbWJJXKxCQAOo5RXHyQadff9zt48kdt/uizXbLi8R7qUHCkRiLhQAkqyyCQRvjSpb9iVaseAFLUBPaEwVZ5lIzBB+lQ02dCGm8SoaSkDMx2xk+v+D2o9okzAmSKLxetIS2yglsHvL9VOW4cumnXKkoRp/llcpy3Jrx9kMXfdjdmQsoVnkVTqTkJ8qgbb3eq0ixNtpl1RdSAdyQESVHgDnNHbzs1lsqAViCO8qASVkaYjqc9xovcacYDih3wkifdCiFFI8kT0rZo4uM3H5GXWZN+Pd8/PBBuLZ1qyNdm2JJguLjNw/RI3D/ep6rKKIlFDb0tgbTpKjoONdI5gFvC1qaewpAjs/moz/wAoqM9b0KGFSVHeSc9/LnUW92XEKbtDpyUoIVwSCQofEfGnnUJIhOUDMxrl865Oq3LK+TuaFQeJOuSG7dTTkYVKk+yd/TlXWnuQgJUBlGUDyioltXvz1AJ3jLd8aF7V7RvoaQvszClwpRkgkJyw590wDIrLFqVxj3/c6b3RqUna+fj/AGHmGwJBnER3o3jlFELtvAtZElSN4OoHvJ6cKz2zbbTBWjOMI1yHHKc899F7BfbTiUlC5XigpOUA89KlF5cLtIqnDFnW1uzRlYVpC0GUnMEVXdqtm0WxE5JeSO4vj+FfEc9R8KTsze0OdkrJKyoDkofrp5VZXWq7ODMssNyPOanTvBk2v9j56t1kU2tTa04VpMEHUGoKhWteka4A439oQPvGx3o9pH6p16TWVOCrSkilNdS66gAvsZbS08vdiaWOuaVEeSTVpfvQqGQPjhGVUG7rX2LzbsSEKBIjVOih4pJHjVkvoKsbmJI7SzrGJs7wlWYAPjVcl5LsUl0F7tty8eEnMceFWawWwDUgnWCJjpFVGzLS6gKAy47xw8KIWN4iJzjwPnVLfJdRd2ghzMg8ASAMt0YlGKKXTZEoOX6z8KqF1W7BkBEdNPDOrGzalKEAxlOfnn3qVhTD163a1aW+yczEgggwoEcI03jxNQf/AMTZwBAWqBpOEkdMsqk2O1p0Ko4glKR8M6kO2ptIBJ6f71LZCXaIb5w4TILGzDQ1cUf7Z+VSmriYQcWErI0xGQPDSoz19ATHyn4TQu2XuognFAG+dOdPZBdIN85dsO22+G0CFA5bt3+1Ve03gbRibJIS4kozJ0IIgZROYqu2i9lqJwpEbiZJ68B5VIs1t+y2Zy8LSZCJTZkEDvuHIEDrl58KUouXAk1ErnpWvRK7aizoPcs7aUf1GCfhhpWyG3btghBHaMEyUb08Sg7umnSq5d+z1sta1PKASVkqKlmCSTJMAE+dErbsTa0oJTgcA1wqMj+4AfGrPVhdWQ9GdXRtFlvCyXkz2jLiSR/cgkZpWnXOhl33E6UOptHfVJU2pKpCUkAYUlICoyOuedfPzdrtNjexoUtlxPUHxG8fCtCur03uIaKX7OFugd1SThCj+IHTwqE8MZuyUMsoLaWYXihtxaXwgFCu6pRJGGB3gkJmZERy3Uq07VEkIaLjm4JbQRPDUismt/pKvN1wufaVJBOSEgYAOABB+NSU+lS8wgoS42mcsaWkhfmMp8KoWkrzwaf4xVzHk0W83MDzP2gQ86pIZswOI5n/ADHj7KBrhGsRWk3c1hSB5nid586+evRTjtF7NuOqUtcOLKlEkk4SMyfzV9G2YZVrx44wXBjy5ZZH8Q4sUNs9ixrLivAU9e9v7JIMiSYzn6A1EevNSWMQ9dQUU+GdRlmjFtPwSjglJJrzwebUXf2zC24GYyGmY0rPmLW6yMDqFDPVQIJSRE8yOVG3NqvvC2qFCEk8RiGQ8vnRB15LqCJT2MCUwCSdIg66b6w5sscq6+h0sGDJp3b6f59wFZUgqBBKDGuZSuND/JqZel1m0tlp1TZSfdMEKjJecd4frxp1d0EpAs61tiZCVJxI8N6fiOVQLUbUz/nM40j2kDEP9PeHiBVDhKK+HlfI1eqsjp0n8/z/ACUC9NmHGFltUGNFDRQ3EfpURm4LWTiZaXPEDWtKsd8sKyCWyZEglWRHXQ0QvC8XVphpYTyQoA/vU1qI1z37EPRnu+Xv/wAKlZbNam221PoSheNOECQokRKlbhWnghQkVV7n2feccDr6oAIIGilb5NH72vZqypxOKGGdPa8IrVpfgTlJVZj1/wDMlGMXbQi1NSCCJHzrB9pLu+z2hxrclXd/Kc0/AgeFb5Z7Uh5sOtmUqmPlWTelWz4bQ2v3kEH+k/8AlW67VnLqnRQjXUs11AyI4Mqt+xd5tWlo3daDnn2Cj8UTy1H7VUjQ+0ylQUCQQZBGoI3ikwLq9Y7RYnSgae6ZhXThPCjt22xt4SO6reDu/bnQzZ3bJm1ITZ7ecKxkh7jwxcDz/wBqmXvs+4yQ6gyNQ4jMeMaVTKHlGiOS+GH2LLiEpPxkHlToeWjnH831V7PtApI7yQFe+iBP5hoaOXZezdohMwv/AJun6VVVl6aosNivQnPToE/pypFrvZRhIOc55Ru4CoKWcPDxpldrZb9Y4lbkg1NRpkLQUs2JepMb5J86U612xwJ9QHP8R/SodktK3yEgdEJBPnxo3a7ws1gQC+r7w+qyjvLUeEDT6cqtSKZSbdIeRdjLTZcdIQ0kSpRy8BzqjvWz/FbQFQW7O13bOnAVDgVED1TG+DHnXl73m/eZwuJW0lPeS2nNKM4T2meaiPKd+tGrsu1AQkMFsnQSVAHjBTqc9Dxqub3cGrDp6+KRXL/ddsawUPJLeUAZEHfMjl+tO2LaELcQt1xtJBBEnGVE8UiUpGckjhV1FzJUPvYIgZHQchlEZ60PeuGzpMoZQBv3FfIiMhUPTVGn1fBJtV0WS2tZhhwpUTISAPGDkOJFZhtZsAW8brAIg95kjNG84VE5iMwDnGk1s+yt3NhDktQCcKkxIyGsHXIjyoLtHakNKJNoRiKUowmdYgb4zjTXnRFOBRUZycWYA3YDoRTn+H1rNo2XTaUhSlJD5GLGkZLByTjE55D1h+1U+8rqds6sLqIO46pVzB/hq2GSMuPJky4ZY38id6JgG7yaHvJcT/pn6VvzzuBBNfOFx23sLWy9uQtJP5ZhXwJr6QcQFoI3EVaUFcVbVKUUHU+qTuP0yJpV5uo7KC5g7M+so/HzqDamilZSr1hv94blfzfSkIKji36KB3jT5a1i1EH2lfudDTZE+G69jML8W4q0uPMnEgkAEZAwAMvKjOzd/qSoYuOYInkcj4Vbm7gblWGE4dUR3TJ3cKBX7sotP3rSecDeP5vqlwjkjwb46jbLbLot1ntIWcyVK1yMBIj5R0pl+1lJ7oRHHtPhrVWuu2lYDKpx6BIyLn4Sf1qfjwOYexwjeFSSBxndvzFUXJcP7l0cEfr8vxoKO2NhzN1rEvXPJQ5hQz+NB7zutbae0sylYkkdwnUEEiDuOW/4U+4vDABOZJ6CBpU6zulfdAnMEzmIyHy/m8q1N1JBsljVxf59Cqn0iu4SlbhQoZKlBxAjUHLWggtrltXCSpcqzJmABuk0Z2z2UCnkuCe+IIHEH/tIHhVq2a2bDDKMoJz/AE/nOuhi00eHbf1dnKzayauKSX0VBC5EFDQQdAMuXSs89LxGJjq5/wBNahhArH/Szawq0toHsoJP9R/8a2HO8lLrqRNdQMRNR7S1NSUilFFAANaIovcO1VrsmTTpw+4rvJ8jp4U0/Z6hOMUhl8Y24sb3/wDVY8KjqtkxPMgR8jTyrRcy802p9o/iRMeMCs3KCK8g1GkNNro0w2i7vavR5Q4BJ/7jXqdo7nYzQm0WhX4iUg9ck/OsxnpS0oJopBub8l9vL0o2opLdlbbsqD7gBUepjXrNTtnbAkst2lx0uPWicSycRbSDmmdx+VZ/d1gU66hoe2pKeknM+U1erysSrIMIgNrKSDMBJAiOUiPIVVlmk1E16OK3bn0X+77CyhAbbT3TGIkTinf+lOMKS0CnAkD8oEcNcyZ6HSgezVvbkpmVnMykaxBzJJ+VSb5silFK8QUCBAGg3Yc1dM6jZ0XBXQZbvlOaSMIMaZSRv0MjXPnUpxwFvFCiDkYHLSR+1Va7khSwkFIPCJwpzxHcMvmY3zRy+doU2ZttIEpTEYsxPvEAjvHUE5UbiqUOaRIetzyUFCPu0BUajjuMZk/XfVdtjCSSCnulJ7QhGJShr3pgnxyqFa9vgAvs0AEg/I5AeQmN9VS3bWWlwwp4x3ThTOE67t2uYoZCknbNAuC9ErtTiEpCEpbAw8IUSPEhUk8asNss7TyS24kLB3H5zuPMVR/R+2taVOKT3ohJIgqA58atKGzixHIjPh/Mqw5JPfwXbIyRSNpNknGpcZlbYmR7aOo9ocx+9aZ6LdoBarIEKMuswhXEgeqrxHxBqvW3aIIWEJRjUYACSPHFuH7VBaf+zWhNusyCCrJ5kRLiZz7o9sHeN4INbMeaSS3/AHMWbSd7fsaZfd2dqmUmFpzSfoeINUu1W9TaoV3Fp1z/AJIrQLsvBu0NJdbUFJUJH6HgeVCNpbhS8J9VQ0UPkeIrVVmFNoHXXeqXcR0JABjcY/kURTaUgad4AFJ4jfHxrPHXXbM6EnurBEcFpHA7/plRyzXgFjWEHOTn2Z3zG7WsGbHKDuK4Olp5wy8SdMKuOKWS6lQAScsQTnuOZ0odakhYALaO7kjATxzAINTbNa8tyuYUADzg1LZhRkwOOcnz0FZ09y239Tdfpu6+gKsdlE5hSVDce8APGjzTQAGHCok6JgfPWkvOtyMJEjXkImTujM0BvW927MkuurhCTJO8xnAG88uJqUag6XJXObycvgJPMy/Z0ukSp0pj/wCJxX/SKstrAyArFrk2itFut7T6x2TaCvsmwc80nvKO8x5edaozazhzM11McdsaOJmnvlY3eVoCEkkwACTXzxfl5m02h17cpXd/KMh8BPjV49LO1gCfsjSu+v8AzCPZTw6n5TyrNmU5VMgh2urorqBiUmnAaaQKeTQBxTXtlu5x5WBtBUrgNw4k6AczlRfZ24HLY5gTkkZrXuSPqTuFaE1dLbaQwynC2lUrV7TyxlKjvAM5aToBFRk6ROEXJ0Vq6fRkMlWlz+hv6rP0HjVhRs5YmYDVmaWv8QC45qUuY8M+VEXGEhJMCBp8sqXYm0oSBoPiTvJ+dVubL1p15Z41Z0oELQ2MvZSgAcoIAqO9d1jd9azNuTv7FCT/AHCD4g1LVd6lqlR6Abh9TRRi6sI7xpKUibw40VeybAWbt23WMbCgcQQshaF90yAZKkmDrKtNKmXzcpALbyJSdN46g0dWcJEHTMEbjxqbY7wDiS28kKG8gQRwUB+nDQ1Tlhv7fJOF4/0q1/UxX7IWH0tKVhRnCz7s8t6fl0qw7R21dnabJJUFE9/UgwMswNRp0o1tpswSJbV+JtY39N08qqKbFaLQOxdaTA9oKgg7lAEedQhNJVPs0epLjbyivOXw6XQ4iZnQe0N4y4irTaLYXEKQWlrQUjAqACDqUkHcMs+tFLs2XQzmBJ3k69KnPgIwhABWswEzAGYGJXKTuzNQeXc6iiSxuTtszkXI86rvJwgmcpy5Ufs9yWaypC3UqXyTE8pJ0HnV7Q0AnCGwtaSAszhTzUAnQQDqJz1oFaLStZGNDZPsgJSQhMzrkdN87qs2SfbJQjHtln2SttmcRgYQFLAmFHCUjkNFQeA4ZVHvp5aAS8pLaSe9i3gZCFQR8BO6qxa2bWFpWlCmyDibU3EJJGiROka6+NR7xtFsfXhtSwW9MJBSBG/LfAOfPnUlGlRFxqVxLVcNpTaEqRZEBATo5ggLB9rEADMjTKelRrfcDiFferwKKioOIADZJISUwTIKhhmDEg6ZyFsN5IsuFTKVHPIznwgCTA+dXV5xm3WdaiXJQkktqOSFASCQOn8NNvwRknB7l0UyxX8u7bSpTJU5Z1mVtncTvTz38/jWt3JfbFsbxtLChvG9J4KGoNY9YrKh1S0iSkACcpPONSM9+dTtldmHVWvtGnVtFsZ9mQO1BJICiQRhEK1BOeVQxZmsmwo1WBVvRoW0mzyHkEFMjUHek8Qd1UdGxd4BX3SkhInNRjEOCgJxb61BCIAxHEuMzOnScgKS+8dEqPgJjxNbGc/ooC9nba0mexaWRuQtQ8IVA+NAbZtY4wSh6zupXBgKwpSOYzg9RxrT1LtAkodSoDctMf6kkx/aagXrYWLagtWhoBWsHMdUkfMftVD0+Nu6NK1mZKtxj14+kC0KGFOFAjLMq8dAPOaroctFrWJK3SDIKvUTzG7yrRjsU0ytQUEADeQAY46Uxbb+uyxjNwLWPZR3s+g+tWwxxj0iqeac+2ObGXAWiXXFSqIBOnRI4c6b232+RZUlhghbxy5I5q/SqLtH6RbQ/KGR2TZyn2yPkPCetVJpoqMnMnMk1ZZTRIbUpxZWslSlGSTqTRNIypqysQKkEUDE11eTXUwG0Gpl3WVbziW0CVKIA/U8hr4VBSKvXo+sZQh+1xJQMDfUwVEc4gDqaQzQrku1uyMhtOg1O9xZ1PM8twHKmLttCAkDSJy8fpTyTkCfWgbyY6TVbs68KlEScSlZEkgd46DwqmUrNmLEoh683JgAcFHoP58KZs9oAlUTIgSDkN58fpUG1PkBR1GFOQ11JIHxypyz2ltMKWUoSfaUcgN2um6os0JFhu9TYbkOYiNeCSeFSXLUlQjGQd1CLHYQglxCgpC94OWfPQzRFFnC40jxoRF0OJaBETPWKZLBBBB001gj8X67qINMDpTymwBT2kd5DxhbZT+ISOCpiR/M/jUBViSTmIUP5407gH2hpEiFKCj0BJT/AKoHSqztPtX9ivJbD4+4cCHELH/plWRB4jElR5TWfJjcluXgayKMqfksgEZK8DuNVW9bO4tXaJUDGWHCCQcSiMPemTiSCI58atTTyXESCFJUJBGc1Qv8Qes9qUwBjxmUz62s90nLMADgaqw8SNUAjYtnXFSQVIGckkecA8ArOSMqLh59CW24kDOTAGWYCjBnuxA/avbuvhTigOzhJ7q+sQYJ3YpMczRZVqUTC2zvGZSZ6QYO6OVbKRFyknToiv2FbqYUoAj1Uyr5xEZ6CmXbpcQnvrGJXq4s4TA0MeFLYfX2nZ4jimB3ZkZ5iDO7PoKQ7eLy0/dwtaFlPeAyBGsHd3VdJobQqkCnLA2FZBJOeZOm8lPA8MvjVo2bsMY3Vnu4VBXBU5xHLPPfNCrHdq0uJcdcneswkYAI36ZjkDUfbPaRxppKLOnCkkAkjNWLlujU5GCUjjUXwhSbl8KBVzsK7V9YkYnl4dYIxZQP0q9WewrsbRtEStQONM5AaiOY3+NBNhmytzErPD3jPvE5fXyq3X+uWFcs/DQ/AmqtPC28jM2ryv8AQhhu8wpOIZ4jI55D/bwpxC3TnkOuf7UNuKDiT7pBH5VCQfMKHhRoKrVVmGyK4pQMlIPNORH7VHtJxp7phQzHUfroamrVUK0EJBVujOhAZ56XLP29iLntNKQoc0qyIPxrEQya3LbAqdsawPbQpf8AQlZMj+n6VlaLMBuqaAFMWMmidns4FPpbpYEVIDwCm1mnDTS6YhE17SCa6gBCDWu7OWPDdYGmNtS5O4qkg+GXlWPJVWs3LasTLDZmE2dkifVzSNN0yD8KjJ0icI7pJEmxXz2qZwlCxkpB1HA8weNMWVoSr3cZPQEJUY8SfOnLyulLsLQoodAyUNehnUGhbdmWsB1tcOJGFaVEkEjVJG7OY61Sb0FHbdD2HCQlQlPHfO7p8aLM2RlwYezyMzmTM55yaCWEFT4xIKSEZSQZmM0kbsvnVlsa06aUtqfYOTXQQu9ttlHZtoSlGfdAAGepqSp+NBkNRwHEcqYEUy4vPl1j+dKkuCF8hBNoBpLjnlQJFtM8act14lpsqCcRkBIJiVEwN3E0rHtG7CSovvJzJX3DybyAHLECfGqt6XW0OvsK1C2JHTESPnVpsj0D7NZxjcAAV7qDGZX5zFUr0jLCbW0yDIZYbR4yo/KKnjKNQ1wVy4b+tF3qhMuMnVB3c08DVvt1rs9rbTa2Vd5IIUJKVNyMirxynTM0W2H2DbtCEv2qcCs0NgxiHvLIzg7gPPdWgWbZC7m5wWRhMiCQgYiOatT51DJgUnuj2PDqXjfPKKLsie07ZDmJITCgRme/mQfEEa5xUi3huey7aM/cIIjeCKs9u2aS2HF2XurWEylRkKwk5AnMEgnl0rK73vDtkqBacbeBKTluBgyTy3caqnuh2bo5Y5G5IObW3w3Z09uwsqUogTGFQUAAVFWhBA651Uht2pJnBJOsmPiM5mdaG2iyvWiEZhKZCRrAJ4npUyy7HqInUxvk+VR9aK7I/H0iLe+11otJIDmBIGEJQIGpJI8wJ17tO3ZZ3n1pUoQlOgzM6TroTAnmKOWXZBI9YZx8ahbRXsmwo+ztQp9Q/wDrHE8+FVSyPI9sEFbFumzQNkLxbJdSk5oUEq5HCDHhiqw2t+Ux8ONZD6MLV2anW1HvKAXPEjJXzT5VottteWRrZCOxbTnZJb5ORHdcXZVpVICP/TcM4YUc2XT7In1VbjHMGy2C8m3MicCvdWQD/SdFDmCar11XukS28MTZ8YnXLeOVEE7PNKH/AOu/gT7gKVI/sWDHQRU0Vhq0lCRKlJA4kgD41Xb1tzbycAVDU99w5Bf4ETmZ4+Vc7s4UZuWlpI5NICvDvH5UIvIMzhRiXxdcMn+lOiU9ACaBD1obSMXbD/MThbSgiW0CBhz1J3xyqg3vs1Zmz91agCZGB0EFPAKIGU7pE1ZrTf71lbWJStAE4HAFpPCJzHgRVev6/GLchB7BTLg1hWNtQ/Di7yOmhipxYFTIIMHWvDRb7NiacVhlKIhw5ZzGEcZnPoKEE00AlRplRpazTKqYHTXU3irqAGQa0e4rSpy72loGJbBUhSR7SZ08sJrNpq1+jW+wzaexWe47GugWP1HyFKrGm07RamNo05F5tbR4wVJ6SBI8RU52z4/v2PWKQTuS6kjeNxjQ60+i0JWpSglMKVIHAQAJ5wB51GdszzBJYhSDMtLkDP3FQcI5QRVBvi3XJOsF2IOF4+vh7ueQBzjWCc9akurKdJFURN8O2JwqAX2aj3mVggo5oPqkdDHSrPYr7atScTauoOShyNANk83mRlSE3hNNCyzvmkKs4jLeYpkU7JNlchU0/abOX1NspJBWsHFvSlJxE+GXmKcs1hAGJRAAEnprVg2WsOtpUIxDC2DqlGs8io59IoSt0LJPbGydY7EzZGiEgJSASpR1O8qUTrWBXjbzabS8+dFqJHJOif8ASBWkelTaQhIsLMqddgLCcyEH2YG9WkcJ5Uxsz6KVqQFWl3syfYQAVD8yjkDyAPWrjEWew3lDSFJ9QoThjhAinf8AHudDrXs/aLuZJYUbUymSWVwl1I1JbUMlfkIHI7qpifSLYFCSl1J93B9QYqNsnSNOs15qc0qj3vY7wXbnjZ7Ip6znBJlCO+EjEUKWQFCeuc0e2At4tqS/gUhhJKUBUS6RqogT3RpE5meGd5Xa0ioygpqpEozcHcTMDZ2mYS+gsKO50BMn8KwcJPQ04u3WdoYi63h44k/Q1c9oOwtLK2HUhaFiCD8COBGoNfNV47PFt1bRUTgUpPWDr461l/glfDNK1rrlFw2m2/Rm3ZBiXp2kZJ/LOtU6zWUyXFkqWrMk60/Y7vSmpLwitWPFHGuDNkyym+RmyW1TLiXE6pMxxG8HqK0yw3gh9tLiDIPwO8HmKypzfTV3X07ZVktmUn1kHRX6HnUpRsrTNVfVTabcob6A3ftbZ3gJVgV7q8vI6GiRfSdCD41XQycbao768ctECg9rvNtsSpaU9SKqd9bXYpSz/efoKaQibtZeoUexSeavoKn3VtLZEBGOxyUoCSUqyUrPvwoZbsuVUVhZOZMk686lNKqxLgGHb2vlT3dACG8RUEDQT/PMmhRNeYqSVVIR4s0yo0tZplSqAPJrqQTXlIBANNPSMwYIzBGoPEUtJrliaBlz2Xv1buSVJ7YDNtUALA9pBjXiDpVjat9ttB7NJ7AIjEohJUeSctNc6x8FSVBSSQQZBGRB5VdLj2+UnJ8EkBIDgGcAn1h47qrlH2L8eVp0y6K2dWQZtThxZmQhUnliSY6UGtWxeAhz7QUakHLFI3AJgk8gKKWPaYvD7rv/AJVtz4pkEVariutoAPPlLjxhWeYb4JT03neahtb4RdLLFK3yArpuO9AkSW1A6dp3Vgfiw5eGdEyw8wQbQ0TwU2CtPiAMQPhFWly8Ej2gPGgV77c2Szg43kz7oOJXkM6t9NGVZ5XY7dzJtSsS0qTZ0wYUCkukboOYQPj01i7d+kJqxpLTRC3yMk7kfiV+m+s82n9Kb7wLdmHZJ0xn1z0Gg+PhVIs7alqxKJJJkk5kniTvppURlJyds2H0SXWXVLvF843FqUEE+Sl9fZHAA1qKrfFUHYi1BuxMAe6fPEZ+M0QtV5TpTsVB22XtkRXzZtMwkWy0YPV7VccpMn4zWp7T7RCytFZIKzIbTvUr9BvNZI2gqlSjJJJJ4k5k+dLsdUbdsNeIbu+zBP8Aw0z19r/VNEX75NY7s9tYuxDslo7RomQJhSCdcO4g8D50de9I1ljusvE8DgHxxGlyHBdrVfGFKlqMJAJJ5VmbtrLq1OHVairzOlDL32oetZCSAhuZwJMz+Y7/AICl3evKmhMnGmX6fJph41IRBcTQu2Ioss1CtSKQAZVeBZGhI6GKdeRTJFIZ4TXoryKWgUATLPUhCqjM07NMRKSquKqYC67FTAWVU0o1xVTajSA7FXU3NdQAkUuurqBjTlRlV1dSA7nUhu9bQn1X3R0WofI11dQBy7yfXkt5xQ/EtR+ZpFdXUAPMijliGVdXU0BoGxCj9l10cXHLQ/Wi8511dUGTiZNtY6pVtdxEmFACSTAgGBwFeWTSurqlEi+yHeNDa6upsRJsmtGbHXtdQgJ5pp+vK6mIjqqO/XV1AAy0VFNdXVEYmlt11dQBJRSzXV1MR1Krq6gBJptddXUAN11dXU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28" name="AutoShape 4" descr="data:image/jpeg;base64,/9j/4AAQSkZJRgABAQAAAQABAAD/2wCEAAkGBxISEhUSExMWFhUXFxYYFxgYGBgaGhUbHRcYGB0YGB0aHSggHR4lHRcXITEhJSorLi4uFx8zODMtNygtLisBCgoKDg0OGhAQGy0mICYtLS0tLS0tLS0tLS0tLS0tLS0tLS0vLS0tLS0tLS0tLS0tLS0tLS0tLS0tLS0tLS0tLf/AABEIAMIBAwMBIgACEQEDEQH/xAAcAAABBQEBAQAAAAAAAAAAAAAFAgMEBgcAAQj/xABGEAABAwEFBQQHBwIEBQQDAAABAgMRAAQFEiExBkFRYXETIoGRBzJCUqGxwRQjYnLR4fCCkhUzovFTssLS4kNzg5MWJDT/xAAaAQACAwEBAAAAAAAAAAAAAAAAAQIDBAUG/8QALhEAAgIBBAECBQIHAQAAAAAAAAECEQMEEiExQRNRImFxkfAygRQjobHB0fEV/9oADAMBAAIRAxEAPwDI0CnUJpKBTyRTEepFOpTXiBT6E0AKQmf4K9SwJzJPl9KcTS0imAspr1ArkU4E8aAPAKdiuSml4PCgQjDS0DOlJR1pQRQB4QP5Ne4eRp1SK4Ij/egBGGuwU6lAriKAGimuQDip2aRhzFACwg0pLBVkBJmMue6K4Jq0bOtpZZdtpiUfdtTolRTiUv8ApTp1oGR2tn2WADalEr/4LZEj/wBxRBA/KATzFNWm+7AycPYMj8JDjivHvUKduu22ohwShhRlS/bIzzk5bjlOUHWmTYG7M3iRZ3FKjEXSqQAZkK3DIaEEmdag5Fyxe4VcvS7nIDtnWzOQWjGjUSMlyk5Z7qi3xs+WkB5tQdYPtgQUk6BYnI8DmDxodc9/tODsngJCvu1QSpMg5JMyM44zNXi67MmyKbAOKzvktrbVOYUmcQCswmQRHEgiiMhTx10Z5SVUa2kur7NaHGZkJPdPFJAUk+RFCVpqZSR1JqO6mpZTTKxQBEKaaWKkqFNKRQMjrpldSVppoigBiK6lFNe0gPEinkU2hFPoRQApI51Pu273HlYGkFatYG4cSdAOZyojs7s4q0S4s9mykwVb1H3WxvPE6D4Vo9y3QVowMJS0zrlmVHSVxmpXXwpOSRKMHIqt37HNpztDpUfcaiByLihH9oPWjLbdlZH3dnaTG9Se0V5uT8AKL2jZi0yR2jQHEqI5aYaVZbrs9nha1i0OawM0I4GN+YiT5VW5MtWNCruFrdAKCWkblHug/lSkSflR2zXM8rW1KVyifmTQz/GQsZK45fzwqXc15mSScuWdG6kPb7Hl47LNqBxNsumNCgNrPRSI+NVG2bIsrKgytTTidWnsx0CwJHKQetalZ3g57JHOKZvK5Gn4JlKwO6tOShy5jkaakytxRhd4Xa6wsodbKFDcdCOIOhHMGmIitWtrCZ+yWtIUCCW1DLlibJ9VQylPzFULaK412VYSTiQrNtegWOfBQ3irFJMhKNAfcK9CZrlARpSkK6UyJ4E+NehFLA41Ns10PuZoaWRxwkJ/uOVAwbEVzho2dmbXH+ST0Ug/JVC7fY3G8nEKQeCklPlIoTT6BpoaHSrS2jtLpcSk5pfGLooNifIEVVEKyqybB3qlLrrS80OJTI6HUcwSDQ+hx7PHnXmrP2JSQj3tQQTuUOumuYp647KEtNNIKFD7ySsY+zQQAQoHP1oA3yTXm2weZQphpGFl0gl45pj3W4mIJmDmMhBGdVm7V9m0hoLWl2Mik+sSZJXr3d+mulVGxNNBa2OWFsuYkhm1b+6VAjcMxgjMbhpvoTYratTqFrdDkLQEDID1ogBOQpm0WRtx7GHVqRMLK4K/6SE4TO7+QUYuVtlTVtcBSy2SsIVkX1p9QJTAhMmVK/CANcknbFP4YsIekRYNqA3pZZSrrhnPwIqqEUl+81vuLdWZUtRUTzJ0+lKJyq4xiVIplaBTp602QKBEZw0ysGpKhTSqBkVSDTKk1KXTKk0ARsPWupwprqAFIRR7Ze4zaXYJIaQMTiuW5I/ErQeJ3UDQK1i6bt+zWZDUd8jG5+YjT+kQPCkxoi3taQEhCAEpSMKEjRI4D9a9um02xYSwwFYQBkMsM6lSjkJz1qbdt0F5WJXqzV8s1iabQlKRhTy3nieJ51lyQc32asctqBF27HSJedWs70hRAPU6+UUSd2fs8YS2GvxIJST45z40Ws7qDwBGXPxFPKwKGYBHMfrU9nBB5HZne110IsoS4hcpUqDOoMSMwMxl8KYuAko7TMgqMK3GDV0vO4mXlJKoKUGezMFJMRMHqcqltNNIkAJwxplh8oqpptl2+KiMXTachB+OVGMYiflVeteLRqEidDkPCPlTLdscGSkkHrIjiOVXJ1wUON8krae5/tSEhKsLqDibVwVwPI6Hz3UIbsn2pldkfTgcGk+wvcocUnTLUE1YrIsHOROQ1+lQtsBgS2+kd9CwMt6DqDyGR8DT82Kr+Exu0sFtSkLSQpKiFDgQYPxpV2WJbzgbbTKj4ADeVHcBxqy+kexgPIfGQfbCj+ZMJPwwnzqybE3IlllJUO+6ApR4AiUo6R3jzPIVbKVKyqMbdC9n9nbPZynEntFxJWoSJG5IOg56/KiltvNKVBKsKhwIERwqJedtCHQkKgAcdcxuoRtNaGkoKiV592EjMYpgjnXGz6iUpNJnYw6WKptdlhS2yEF7AYzyBgDnxiofbsvJ7MCZ9hXfSoeOh50IuO1rQ04krVgIwtzBVmkkz5iKO2NxuzIS22MwM41VxJqEMztU69yU8Sp3z7c+ClbS7KBIU7ZpwgErb3pA1KN5A4HMc91DVaFsrDqDmkz1G8HrW82a8AsTkVCYIAz5Gsr27uNNnfhAht1IcQNyZJBSOhGXIiutgyrJE5mfDsfQb2c2qbebyUCCAFoUAc50WkyKKKZsCoKmWxBgQpSR5SR8KxuyXHaHXwmyhXaH3TED3lHQJHPKtGurYXAkG1LL7mvBtJ5D2up8hVtFG4mrtliYldmZbKyDGGXMxlAk4EmeVALwuq1Xi5LryW0SNZWsjgYgDPdNW6zbPhS0oAidMskgCSY4D6irAkM2Q4EJziSo+sf5yqvJkjjVssx455XSKRY/Rm2BKrQ51DIA+KqmD0bNqHctc9W/0XR56/hr+mf7fzOki+ErEYjG6CB41mWvg2bf/MyVZUbd6PLSjNstu8kqwq8lgfOqteF3usqwutqQeCgRPSdfCtcsl6QoIWSoHQnUdVaHx86K2lhLiMK0pcbPsqAUPI6GtmPJGatGHLinidSR8+uio6ga0/aHYJKpXZDhVvaUZB/Io/I+dZza7OpCihYKVJMEEQQeBBqZUQFzTKxUhzrTDhoGMlNdXte0AGdj7H21rZQc0hWJXRIxfQDxrWXWSs9TWf8AoqaCrWr8LKz8U/StFetaBEEQDnmBPSahJ0icI2yZZXA2cOHSPCn1WsnPh5R5UAVeB9fy61Nsj6lwVAEawQct3EZ1BKlyXMMN26PWOZ0iTPhrNSGbd5fPlkCTVeVgmBnB4a9SZ6Z1LZZLmQOHzn+5WcdABVc5smoLyF1vgqmQDwggmhrtpgEIkAEgk5gZzl4EULvRhyzlMk5qyzBBoL/i4cccKVA+8gZyAMM/OsjyNPk1LDceA9ab5IkJMHjA+lDLwvd1YwyQIy60iyNSNP3qSiygSdKvU00UvHXgVdNsW3mc44iTRx28e0QUkZ5lOepg5cp0odZLqdf9ROQ9o5JHQ6nwrr/u1+yMqtHdcCIJCZBGcTnunU/Co75eERpJ8vkh7bkLu+yucFqR5pM/FFHbLewesbL7asOEpS6BuUAAR0OUclCqlt1aim7bEhUBa1FwgfkMx4ro16KLpUqyvOOf5bxCUpOhCZBV5mP6a1zjvhRmhPZk3CNorIVhFqbmEyF57v1kCo9tfDjSQUkkraAPHPECfGB40QcaWw6plclBTAJ0UncTzGh8ONVK8EPtOLYMhtKkLbWJJXKxCQAOo5RXHyQadff9zt48kdt/uizXbLi8R7qUHCkRiLhQAkqyyCQRvjSpb9iVaseAFLUBPaEwVZ5lIzBB+lQ02dCGm8SoaSkDMx2xk+v+D2o9okzAmSKLxetIS2yglsHvL9VOW4cumnXKkoRp/llcpy3Jrx9kMXfdjdmQsoVnkVTqTkJ8qgbb3eq0ixNtpl1RdSAdyQESVHgDnNHbzs1lsqAViCO8qASVkaYjqc9xovcacYDih3wkifdCiFFI8kT0rZo4uM3H5GXWZN+Pd8/PBBuLZ1qyNdm2JJguLjNw/RI3D/ep6rKKIlFDb0tgbTpKjoONdI5gFvC1qaewpAjs/moz/wAoqM9b0KGFSVHeSc9/LnUW92XEKbtDpyUoIVwSCQofEfGnnUJIhOUDMxrl865Oq3LK+TuaFQeJOuSG7dTTkYVKk+yd/TlXWnuQgJUBlGUDyioltXvz1AJ3jLd8aF7V7RvoaQvszClwpRkgkJyw590wDIrLFqVxj3/c6b3RqUna+fj/AGHmGwJBnER3o3jlFELtvAtZElSN4OoHvJ6cKz2zbbTBWjOMI1yHHKc899F7BfbTiUlC5XigpOUA89KlF5cLtIqnDFnW1uzRlYVpC0GUnMEVXdqtm0WxE5JeSO4vj+FfEc9R8KTsze0OdkrJKyoDkofrp5VZXWq7ODMssNyPOanTvBk2v9j56t1kU2tTa04VpMEHUGoKhWteka4A439oQPvGx3o9pH6p16TWVOCrSkilNdS66gAvsZbS08vdiaWOuaVEeSTVpfvQqGQPjhGVUG7rX2LzbsSEKBIjVOih4pJHjVkvoKsbmJI7SzrGJs7wlWYAPjVcl5LsUl0F7tty8eEnMceFWawWwDUgnWCJjpFVGzLS6gKAy47xw8KIWN4iJzjwPnVLfJdRd2ghzMg8ASAMt0YlGKKXTZEoOX6z8KqF1W7BkBEdNPDOrGzalKEAxlOfnn3qVhTD163a1aW+yczEgggwoEcI03jxNQf/AMTZwBAWqBpOEkdMsqk2O1p0Ko4glKR8M6kO2ptIBJ6f71LZCXaIb5w4TILGzDQ1cUf7Z+VSmriYQcWErI0xGQPDSoz19ATHyn4TQu2XuognFAG+dOdPZBdIN85dsO22+G0CFA5bt3+1Ve03gbRibJIS4kozJ0IIgZROYqu2i9lqJwpEbiZJ68B5VIs1t+y2Zy8LSZCJTZkEDvuHIEDrl58KUouXAk1ErnpWvRK7aizoPcs7aUf1GCfhhpWyG3btghBHaMEyUb08Sg7umnSq5d+z1sta1PKASVkqKlmCSTJMAE+dErbsTa0oJTgcA1wqMj+4AfGrPVhdWQ9GdXRtFlvCyXkz2jLiSR/cgkZpWnXOhl33E6UOptHfVJU2pKpCUkAYUlICoyOuedfPzdrtNjexoUtlxPUHxG8fCtCur03uIaKX7OFugd1SThCj+IHTwqE8MZuyUMsoLaWYXihtxaXwgFCu6pRJGGB3gkJmZERy3Uq07VEkIaLjm4JbQRPDUismt/pKvN1wufaVJBOSEgYAOABB+NSU+lS8wgoS42mcsaWkhfmMp8KoWkrzwaf4xVzHk0W83MDzP2gQ86pIZswOI5n/ADHj7KBrhGsRWk3c1hSB5nid586+evRTjtF7NuOqUtcOLKlEkk4SMyfzV9G2YZVrx44wXBjy5ZZH8Q4sUNs9ixrLivAU9e9v7JIMiSYzn6A1EevNSWMQ9dQUU+GdRlmjFtPwSjglJJrzwebUXf2zC24GYyGmY0rPmLW6yMDqFDPVQIJSRE8yOVG3NqvvC2qFCEk8RiGQ8vnRB15LqCJT2MCUwCSdIg66b6w5sscq6+h0sGDJp3b6f59wFZUgqBBKDGuZSuND/JqZel1m0tlp1TZSfdMEKjJecd4frxp1d0EpAs61tiZCVJxI8N6fiOVQLUbUz/nM40j2kDEP9PeHiBVDhKK+HlfI1eqsjp0n8/z/ACUC9NmHGFltUGNFDRQ3EfpURm4LWTiZaXPEDWtKsd8sKyCWyZEglWRHXQ0QvC8XVphpYTyQoA/vU1qI1z37EPRnu+Xv/wAKlZbNam221PoSheNOECQokRKlbhWnghQkVV7n2feccDr6oAIIGilb5NH72vZqypxOKGGdPa8IrVpfgTlJVZj1/wDMlGMXbQi1NSCCJHzrB9pLu+z2hxrclXd/Kc0/AgeFb5Z7Uh5sOtmUqmPlWTelWz4bQ2v3kEH+k/8AlW67VnLqnRQjXUs11AyI4Mqt+xd5tWlo3daDnn2Cj8UTy1H7VUjQ+0ylQUCQQZBGoI3ikwLq9Y7RYnSgae6ZhXThPCjt22xt4SO6reDu/bnQzZ3bJm1ITZ7ecKxkh7jwxcDz/wBqmXvs+4yQ6gyNQ4jMeMaVTKHlGiOS+GH2LLiEpPxkHlToeWjnH831V7PtApI7yQFe+iBP5hoaOXZezdohMwv/AJun6VVVl6aosNivQnPToE/pypFrvZRhIOc55Ru4CoKWcPDxpldrZb9Y4lbkg1NRpkLQUs2JepMb5J86U612xwJ9QHP8R/SodktK3yEgdEJBPnxo3a7ws1gQC+r7w+qyjvLUeEDT6cqtSKZSbdIeRdjLTZcdIQ0kSpRy8BzqjvWz/FbQFQW7O13bOnAVDgVED1TG+DHnXl73m/eZwuJW0lPeS2nNKM4T2meaiPKd+tGrsu1AQkMFsnQSVAHjBTqc9Dxqub3cGrDp6+KRXL/ddsawUPJLeUAZEHfMjl+tO2LaELcQt1xtJBBEnGVE8UiUpGckjhV1FzJUPvYIgZHQchlEZ60PeuGzpMoZQBv3FfIiMhUPTVGn1fBJtV0WS2tZhhwpUTISAPGDkOJFZhtZsAW8brAIg95kjNG84VE5iMwDnGk1s+yt3NhDktQCcKkxIyGsHXIjyoLtHakNKJNoRiKUowmdYgb4zjTXnRFOBRUZycWYA3YDoRTn+H1rNo2XTaUhSlJD5GLGkZLByTjE55D1h+1U+8rqds6sLqIO46pVzB/hq2GSMuPJky4ZY38id6JgG7yaHvJcT/pn6VvzzuBBNfOFx23sLWy9uQtJP5ZhXwJr6QcQFoI3EVaUFcVbVKUUHU+qTuP0yJpV5uo7KC5g7M+so/HzqDamilZSr1hv94blfzfSkIKji36KB3jT5a1i1EH2lfudDTZE+G69jML8W4q0uPMnEgkAEZAwAMvKjOzd/qSoYuOYInkcj4Vbm7gblWGE4dUR3TJ3cKBX7sotP3rSecDeP5vqlwjkjwb46jbLbLot1ntIWcyVK1yMBIj5R0pl+1lJ7oRHHtPhrVWuu2lYDKpx6BIyLn4Sf1qfjwOYexwjeFSSBxndvzFUXJcP7l0cEfr8vxoKO2NhzN1rEvXPJQ5hQz+NB7zutbae0sylYkkdwnUEEiDuOW/4U+4vDABOZJ6CBpU6zulfdAnMEzmIyHy/m8q1N1JBsljVxf59Cqn0iu4SlbhQoZKlBxAjUHLWggtrltXCSpcqzJmABuk0Z2z2UCnkuCe+IIHEH/tIHhVq2a2bDDKMoJz/AE/nOuhi00eHbf1dnKzayauKSX0VBC5EFDQQdAMuXSs89LxGJjq5/wBNahhArH/Szawq0toHsoJP9R/8a2HO8lLrqRNdQMRNR7S1NSUilFFAANaIovcO1VrsmTTpw+4rvJ8jp4U0/Z6hOMUhl8Y24sb3/wDVY8KjqtkxPMgR8jTyrRcy802p9o/iRMeMCs3KCK8g1GkNNro0w2i7vavR5Q4BJ/7jXqdo7nYzQm0WhX4iUg9ck/OsxnpS0oJopBub8l9vL0o2opLdlbbsqD7gBUepjXrNTtnbAkst2lx0uPWicSycRbSDmmdx+VZ/d1gU66hoe2pKeknM+U1erysSrIMIgNrKSDMBJAiOUiPIVVlmk1E16OK3bn0X+77CyhAbbT3TGIkTinf+lOMKS0CnAkD8oEcNcyZ6HSgezVvbkpmVnMykaxBzJJ+VSb5silFK8QUCBAGg3Yc1dM6jZ0XBXQZbvlOaSMIMaZSRv0MjXPnUpxwFvFCiDkYHLSR+1Va7khSwkFIPCJwpzxHcMvmY3zRy+doU2ZttIEpTEYsxPvEAjvHUE5UbiqUOaRIetzyUFCPu0BUajjuMZk/XfVdtjCSSCnulJ7QhGJShr3pgnxyqFa9vgAvs0AEg/I5AeQmN9VS3bWWlwwp4x3ThTOE67t2uYoZCknbNAuC9ErtTiEpCEpbAw8IUSPEhUk8asNss7TyS24kLB3H5zuPMVR/R+2taVOKT3ohJIgqA58atKGzixHIjPh/Mqw5JPfwXbIyRSNpNknGpcZlbYmR7aOo9ocx+9aZ6LdoBarIEKMuswhXEgeqrxHxBqvW3aIIWEJRjUYACSPHFuH7VBaf+zWhNusyCCrJ5kRLiZz7o9sHeN4INbMeaSS3/AHMWbSd7fsaZfd2dqmUmFpzSfoeINUu1W9TaoV3Fp1z/AJIrQLsvBu0NJdbUFJUJH6HgeVCNpbhS8J9VQ0UPkeIrVVmFNoHXXeqXcR0JABjcY/kURTaUgad4AFJ4jfHxrPHXXbM6EnurBEcFpHA7/plRyzXgFjWEHOTn2Z3zG7WsGbHKDuK4Olp5wy8SdMKuOKWS6lQAScsQTnuOZ0odakhYALaO7kjATxzAINTbNa8tyuYUADzg1LZhRkwOOcnz0FZ09y239Tdfpu6+gKsdlE5hSVDce8APGjzTQAGHCok6JgfPWkvOtyMJEjXkImTujM0BvW927MkuurhCTJO8xnAG88uJqUag6XJXObycvgJPMy/Z0ukSp0pj/wCJxX/SKstrAyArFrk2itFut7T6x2TaCvsmwc80nvKO8x5edaozazhzM11McdsaOJmnvlY3eVoCEkkwACTXzxfl5m02h17cpXd/KMh8BPjV49LO1gCfsjSu+v8AzCPZTw6n5TyrNmU5VMgh2urorqBiUmnAaaQKeTQBxTXtlu5x5WBtBUrgNw4k6AczlRfZ24HLY5gTkkZrXuSPqTuFaE1dLbaQwynC2lUrV7TyxlKjvAM5aToBFRk6ROEXJ0Vq6fRkMlWlz+hv6rP0HjVhRs5YmYDVmaWv8QC45qUuY8M+VEXGEhJMCBp8sqXYm0oSBoPiTvJ+dVubL1p15Z41Z0oELQ2MvZSgAcoIAqO9d1jd9azNuTv7FCT/AHCD4g1LVd6lqlR6Abh9TRRi6sI7xpKUibw40VeybAWbt23WMbCgcQQshaF90yAZKkmDrKtNKmXzcpALbyJSdN46g0dWcJEHTMEbjxqbY7wDiS28kKG8gQRwUB+nDQ1Tlhv7fJOF4/0q1/UxX7IWH0tKVhRnCz7s8t6fl0qw7R21dnabJJUFE9/UgwMswNRp0o1tpswSJbV+JtY39N08qqKbFaLQOxdaTA9oKgg7lAEedQhNJVPs0epLjbyivOXw6XQ4iZnQe0N4y4irTaLYXEKQWlrQUjAqACDqUkHcMs+tFLs2XQzmBJ3k69KnPgIwhABWswEzAGYGJXKTuzNQeXc6iiSxuTtszkXI86rvJwgmcpy5Ufs9yWaypC3UqXyTE8pJ0HnV7Q0AnCGwtaSAszhTzUAnQQDqJz1oFaLStZGNDZPsgJSQhMzrkdN87qs2SfbJQjHtln2SttmcRgYQFLAmFHCUjkNFQeA4ZVHvp5aAS8pLaSe9i3gZCFQR8BO6qxa2bWFpWlCmyDibU3EJJGiROka6+NR7xtFsfXhtSwW9MJBSBG/LfAOfPnUlGlRFxqVxLVcNpTaEqRZEBATo5ggLB9rEADMjTKelRrfcDiFferwKKioOIADZJISUwTIKhhmDEg6ZyFsN5IsuFTKVHPIznwgCTA+dXV5xm3WdaiXJQkktqOSFASCQOn8NNvwRknB7l0UyxX8u7bSpTJU5Z1mVtncTvTz38/jWt3JfbFsbxtLChvG9J4KGoNY9YrKh1S0iSkACcpPONSM9+dTtldmHVWvtGnVtFsZ9mQO1BJICiQRhEK1BOeVQxZmsmwo1WBVvRoW0mzyHkEFMjUHek8Qd1UdGxd4BX3SkhInNRjEOCgJxb61BCIAxHEuMzOnScgKS+8dEqPgJjxNbGc/ooC9nba0mexaWRuQtQ8IVA+NAbZtY4wSh6zupXBgKwpSOYzg9RxrT1LtAkodSoDctMf6kkx/aagXrYWLagtWhoBWsHMdUkfMftVD0+Nu6NK1mZKtxj14+kC0KGFOFAjLMq8dAPOaroctFrWJK3SDIKvUTzG7yrRjsU0ytQUEADeQAY46Uxbb+uyxjNwLWPZR3s+g+tWwxxj0iqeac+2ObGXAWiXXFSqIBOnRI4c6b232+RZUlhghbxy5I5q/SqLtH6RbQ/KGR2TZyn2yPkPCetVJpoqMnMnMk1ZZTRIbUpxZWslSlGSTqTRNIypqysQKkEUDE11eTXUwG0Gpl3WVbziW0CVKIA/U8hr4VBSKvXo+sZQh+1xJQMDfUwVEc4gDqaQzQrku1uyMhtOg1O9xZ1PM8twHKmLttCAkDSJy8fpTyTkCfWgbyY6TVbs68KlEScSlZEkgd46DwqmUrNmLEoh683JgAcFHoP58KZs9oAlUTIgSDkN58fpUG1PkBR1GFOQ11JIHxypyz2ltMKWUoSfaUcgN2um6os0JFhu9TYbkOYiNeCSeFSXLUlQjGQd1CLHYQglxCgpC94OWfPQzRFFnC40jxoRF0OJaBETPWKZLBBBB001gj8X67qINMDpTymwBT2kd5DxhbZT+ISOCpiR/M/jUBViSTmIUP5407gH2hpEiFKCj0BJT/AKoHSqztPtX9ivJbD4+4cCHELH/plWRB4jElR5TWfJjcluXgayKMqfksgEZK8DuNVW9bO4tXaJUDGWHCCQcSiMPemTiSCI58atTTyXESCFJUJBGc1Qv8Qes9qUwBjxmUz62s90nLMADgaqw8SNUAjYtnXFSQVIGckkecA8ArOSMqLh59CW24kDOTAGWYCjBnuxA/avbuvhTigOzhJ7q+sQYJ3YpMczRZVqUTC2zvGZSZ6QYO6OVbKRFyknToiv2FbqYUoAj1Uyr5xEZ6CmXbpcQnvrGJXq4s4TA0MeFLYfX2nZ4jimB3ZkZ5iDO7PoKQ7eLy0/dwtaFlPeAyBGsHd3VdJobQqkCnLA2FZBJOeZOm8lPA8MvjVo2bsMY3Vnu4VBXBU5xHLPPfNCrHdq0uJcdcneswkYAI36ZjkDUfbPaRxppKLOnCkkAkjNWLlujU5GCUjjUXwhSbl8KBVzsK7V9YkYnl4dYIxZQP0q9WewrsbRtEStQONM5AaiOY3+NBNhmytzErPD3jPvE5fXyq3X+uWFcs/DQ/AmqtPC28jM2ryv8AQhhu8wpOIZ4jI55D/bwpxC3TnkOuf7UNuKDiT7pBH5VCQfMKHhRoKrVVmGyK4pQMlIPNORH7VHtJxp7phQzHUfroamrVUK0EJBVujOhAZ56XLP29iLntNKQoc0qyIPxrEQya3LbAqdsawPbQpf8AQlZMj+n6VlaLMBuqaAFMWMmidns4FPpbpYEVIDwCm1mnDTS6YhE17SCa6gBCDWu7OWPDdYGmNtS5O4qkg+GXlWPJVWs3LasTLDZmE2dkifVzSNN0yD8KjJ0icI7pJEmxXz2qZwlCxkpB1HA8weNMWVoSr3cZPQEJUY8SfOnLyulLsLQoodAyUNehnUGhbdmWsB1tcOJGFaVEkEjVJG7OY61Sb0FHbdD2HCQlQlPHfO7p8aLM2RlwYezyMzmTM55yaCWEFT4xIKSEZSQZmM0kbsvnVlsa06aUtqfYOTXQQu9ttlHZtoSlGfdAAGepqSp+NBkNRwHEcqYEUy4vPl1j+dKkuCF8hBNoBpLjnlQJFtM8act14lpsqCcRkBIJiVEwN3E0rHtG7CSovvJzJX3DybyAHLECfGqt6XW0OvsK1C2JHTESPnVpsj0D7NZxjcAAV7qDGZX5zFUr0jLCbW0yDIZYbR4yo/KKnjKNQ1wVy4b+tF3qhMuMnVB3c08DVvt1rs9rbTa2Vd5IIUJKVNyMirxynTM0W2H2DbtCEv2qcCs0NgxiHvLIzg7gPPdWgWbZC7m5wWRhMiCQgYiOatT51DJgUnuj2PDqXjfPKKLsie07ZDmJITCgRme/mQfEEa5xUi3huey7aM/cIIjeCKs9u2aS2HF2XurWEylRkKwk5AnMEgnl0rK73vDtkqBacbeBKTluBgyTy3caqnuh2bo5Y5G5IObW3w3Z09uwsqUogTGFQUAAVFWhBA651Uht2pJnBJOsmPiM5mdaG2iyvWiEZhKZCRrAJ4npUyy7HqInUxvk+VR9aK7I/H0iLe+11otJIDmBIGEJQIGpJI8wJ17tO3ZZ3n1pUoQlOgzM6TroTAnmKOWXZBI9YZx8ahbRXsmwo+ztQp9Q/wDrHE8+FVSyPI9sEFbFumzQNkLxbJdSk5oUEq5HCDHhiqw2t+Ux8ONZD6MLV2anW1HvKAXPEjJXzT5VottteWRrZCOxbTnZJb5ORHdcXZVpVICP/TcM4YUc2XT7In1VbjHMGy2C8m3MicCvdWQD/SdFDmCar11XukS28MTZ8YnXLeOVEE7PNKH/AOu/gT7gKVI/sWDHQRU0Vhq0lCRKlJA4kgD41Xb1tzbycAVDU99w5Bf4ETmZ4+Vc7s4UZuWlpI5NICvDvH5UIvIMzhRiXxdcMn+lOiU9ACaBD1obSMXbD/MThbSgiW0CBhz1J3xyqg3vs1Zmz91agCZGB0EFPAKIGU7pE1ZrTf71lbWJStAE4HAFpPCJzHgRVev6/GLchB7BTLg1hWNtQ/Di7yOmhipxYFTIIMHWvDRb7NiacVhlKIhw5ZzGEcZnPoKEE00AlRplRpazTKqYHTXU3irqAGQa0e4rSpy72loGJbBUhSR7SZ08sJrNpq1+jW+wzaexWe47GugWP1HyFKrGm07RamNo05F5tbR4wVJ6SBI8RU52z4/v2PWKQTuS6kjeNxjQ60+i0JWpSglMKVIHAQAJ5wB51GdszzBJYhSDMtLkDP3FQcI5QRVBvi3XJOsF2IOF4+vh7ueQBzjWCc9akurKdJFURN8O2JwqAX2aj3mVggo5oPqkdDHSrPYr7atScTauoOShyNANk83mRlSE3hNNCyzvmkKs4jLeYpkU7JNlchU0/abOX1NspJBWsHFvSlJxE+GXmKcs1hAGJRAAEnprVg2WsOtpUIxDC2DqlGs8io59IoSt0LJPbGydY7EzZGiEgJSASpR1O8qUTrWBXjbzabS8+dFqJHJOif8ASBWkelTaQhIsLMqddgLCcyEH2YG9WkcJ5Uxsz6KVqQFWl3syfYQAVD8yjkDyAPWrjEWew3lDSFJ9QoThjhAinf8AHudDrXs/aLuZJYUbUymSWVwl1I1JbUMlfkIHI7qpifSLYFCSl1J93B9QYqNsnSNOs15qc0qj3vY7wXbnjZ7Ip6znBJlCO+EjEUKWQFCeuc0e2At4tqS/gUhhJKUBUS6RqogT3RpE5meGd5Xa0ioygpqpEozcHcTMDZ2mYS+gsKO50BMn8KwcJPQ04u3WdoYi63h44k/Q1c9oOwtLK2HUhaFiCD8COBGoNfNV47PFt1bRUTgUpPWDr461l/glfDNK1rrlFw2m2/Rm3ZBiXp2kZJ/LOtU6zWUyXFkqWrMk60/Y7vSmpLwitWPFHGuDNkyym+RmyW1TLiXE6pMxxG8HqK0yw3gh9tLiDIPwO8HmKypzfTV3X07ZVktmUn1kHRX6HnUpRsrTNVfVTabcob6A3ftbZ3gJVgV7q8vI6GiRfSdCD41XQycbao768ctECg9rvNtsSpaU9SKqd9bXYpSz/efoKaQibtZeoUexSeavoKn3VtLZEBGOxyUoCSUqyUrPvwoZbsuVUVhZOZMk686lNKqxLgGHb2vlT3dACG8RUEDQT/PMmhRNeYqSVVIR4s0yo0tZplSqAPJrqQTXlIBANNPSMwYIzBGoPEUtJrliaBlz2Xv1buSVJ7YDNtUALA9pBjXiDpVjat9ttB7NJ7AIjEohJUeSctNc6x8FSVBSSQQZBGRB5VdLj2+UnJ8EkBIDgGcAn1h47qrlH2L8eVp0y6K2dWQZtThxZmQhUnliSY6UGtWxeAhz7QUakHLFI3AJgk8gKKWPaYvD7rv/AJVtz4pkEVariutoAPPlLjxhWeYb4JT03neahtb4RdLLFK3yArpuO9AkSW1A6dp3Vgfiw5eGdEyw8wQbQ0TwU2CtPiAMQPhFWly8Ej2gPGgV77c2Szg43kz7oOJXkM6t9NGVZ5XY7dzJtSsS0qTZ0wYUCkukboOYQPj01i7d+kJqxpLTRC3yMk7kfiV+m+s82n9Kb7wLdmHZJ0xn1z0Gg+PhVIs7alqxKJJJkk5kniTvppURlJyds2H0SXWXVLvF843FqUEE+Sl9fZHAA1qKrfFUHYi1BuxMAe6fPEZ+M0QtV5TpTsVB22XtkRXzZtMwkWy0YPV7VccpMn4zWp7T7RCytFZIKzIbTvUr9BvNZI2gqlSjJJJJ4k5k+dLsdUbdsNeIbu+zBP8Aw0z19r/VNEX75NY7s9tYuxDslo7RomQJhSCdcO4g8D50de9I1ljusvE8DgHxxGlyHBdrVfGFKlqMJAJJ5VmbtrLq1OHVairzOlDL32oetZCSAhuZwJMz+Y7/AICl3evKmhMnGmX6fJph41IRBcTQu2Ioss1CtSKQAZVeBZGhI6GKdeRTJFIZ4TXoryKWgUATLPUhCqjM07NMRKSquKqYC67FTAWVU0o1xVTajSA7FXU3NdQAkUuurqBjTlRlV1dSA7nUhu9bQn1X3R0WofI11dQBy7yfXkt5xQ/EtR+ZpFdXUAPMijliGVdXU0BoGxCj9l10cXHLQ/Wi8511dUGTiZNtY6pVtdxEmFACSTAgGBwFeWTSurqlEi+yHeNDa6upsRJsmtGbHXtdQgJ5pp+vK6mIjqqO/XV1AAy0VFNdXVEYmlt11dQBJRSzXV1MR1Krq6gBJptddXUAN11dXU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029" name="Picture 5" descr="F:\index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58200" y="3276600"/>
            <a:ext cx="2590800" cy="1847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30" name="Picture 6" descr="F:\index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05825" y="1371600"/>
            <a:ext cx="2514600" cy="1752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914400" y="1524000"/>
            <a:ext cx="6629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				The story of </a:t>
            </a:r>
            <a:r>
              <a:rPr lang="en-US" sz="2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vitamin B12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began when physicians recognized that anemia, a fatal disease caused by a low concentration of red blood cells, could be treated effectively by feeding the patient liver. This finding sparked a race to extract the compounds in liver and isolate the vitamin capable of treating anemia.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84183EAA-31F9-AF49-8CD3-9DE722D4C288}"/>
              </a:ext>
            </a:extLst>
          </p:cNvPr>
          <p:cNvSpPr txBox="1"/>
          <p:nvPr/>
        </p:nvSpPr>
        <p:spPr>
          <a:xfrm>
            <a:off x="127000" y="5943600"/>
            <a:ext cx="12065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FFFF00"/>
                </a:solidFill>
                <a:latin typeface="Bookman Old Style" panose="020F0302020204030204" pitchFamily="34" charset="0"/>
              </a:rPr>
              <a:t>Note:</a:t>
            </a:r>
          </a:p>
          <a:p>
            <a:r>
              <a:rPr lang="en-US" dirty="0">
                <a:latin typeface="Bookman Old Style" panose="020F0302020204030204" pitchFamily="34" charset="0"/>
              </a:rPr>
              <a:t>Vitamins are compounds that our bodies require for normal functioning and must be obtained from food.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  <p:bldP spid="10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472148"/>
            <a:ext cx="8382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69913" indent="-344488" algn="just">
              <a:buFont typeface="Wingdings" pitchFamily="2" charset="2"/>
              <a:buChar char="q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The complete structure of vitamin B12  was successfully determined by </a:t>
            </a:r>
            <a:r>
              <a:rPr lang="en-US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Dorothy Crowfoot Hodgkin (Oxford University)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using X-ray crystallography. She was awarded the  Nobel prize in chemistry in 1964  for this work.</a:t>
            </a:r>
          </a:p>
          <a:p>
            <a:pPr marL="569913" indent="-344488" algn="just">
              <a:buFont typeface="Wingdings" pitchFamily="2" charset="2"/>
              <a:buChar char="q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69913" indent="-344488" algn="just">
              <a:buFont typeface="Wingdings" pitchFamily="2" charset="2"/>
              <a:buChar char="q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She also solved the structures of other biologically important molecules insulin, penicillin and Cholesterol.</a:t>
            </a:r>
          </a:p>
          <a:p>
            <a:pPr marL="569913" indent="-344488" algn="just">
              <a:buFont typeface="Wingdings" pitchFamily="2" charset="2"/>
              <a:buChar char="q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69913" indent="-344488" algn="just">
              <a:buFont typeface="Wingdings" pitchFamily="2" charset="2"/>
              <a:buChar char="q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She found that the structure of vitamin B12 is built upon a </a:t>
            </a:r>
            <a:r>
              <a:rPr lang="en-US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corrin ring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system, which is similar to the porphyrin ring system present in chlorophyll.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4578" name="Picture 2" descr="F:\220px-Dorothy_Hodgkin_Nobe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96400" y="1600200"/>
            <a:ext cx="2011363" cy="28432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535CE29-CA3D-EB49-A1BC-5364FF8C1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0" y="228600"/>
            <a:ext cx="8610600" cy="1293028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>
                <a:latin typeface="Arial Black" pitchFamily="34" charset="0"/>
              </a:rPr>
              <a:t>corrin ring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57200" y="1477963"/>
          <a:ext cx="2951163" cy="2941637"/>
        </p:xfrm>
        <a:graphic>
          <a:graphicData uri="http://schemas.openxmlformats.org/presentationml/2006/ole">
            <p:oleObj spid="_x0000_s1026" name="ChemSketch" r:id="rId3" imgW="2950560" imgH="2941200" progId="ACD.ChemSketch.20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05200" y="1447800"/>
          <a:ext cx="2779713" cy="2941637"/>
        </p:xfrm>
        <a:graphic>
          <a:graphicData uri="http://schemas.openxmlformats.org/presentationml/2006/ole">
            <p:oleObj spid="_x0000_s1027" name="ChemSketch" r:id="rId4" imgW="2779920" imgH="2941200" progId="ACD.ChemSketch.20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114800" y="44196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   Corrin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44196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Porphyrin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24600" y="1676400"/>
            <a:ext cx="5638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Structure  is very close to porphyrin</a:t>
            </a:r>
          </a:p>
          <a:p>
            <a:pPr marL="344488" indent="-344488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It is also comprised of four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heterocycles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(rings containing a heteroatom, such as nitrogen) joined together in 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macrocycle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44488" indent="-344488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Missing of one of the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methylidyne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linkage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b/w two adjacent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pyrroles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44488" indent="-344488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It has only one NH group.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57686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="" xmlns:a16="http://schemas.microsoft.com/office/drawing/2014/main" id="{6535CE29-CA3D-EB49-A1BC-5364FF8C1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0" y="228600"/>
            <a:ext cx="8610600" cy="1293028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err="1" smtClean="0">
                <a:latin typeface="Arial Black" pitchFamily="34" charset="0"/>
              </a:rPr>
              <a:t>VITAMin</a:t>
            </a:r>
            <a:r>
              <a:rPr lang="en-US" dirty="0" smtClean="0">
                <a:latin typeface="Arial Black" pitchFamily="34" charset="0"/>
              </a:rPr>
              <a:t> B</a:t>
            </a:r>
            <a:r>
              <a:rPr lang="en-US" baseline="-25000" dirty="0" smtClean="0">
                <a:latin typeface="Arial Black" pitchFamily="34" charset="0"/>
              </a:rPr>
              <a:t>12</a:t>
            </a:r>
            <a:endParaRPr lang="en-US" baseline="-25000" dirty="0"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0" y="1066800"/>
            <a:ext cx="7162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4488" indent="-344488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Water soluble, heat stable and red in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colour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344488" indent="-344488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It consists of corrin ring system</a:t>
            </a:r>
          </a:p>
          <a:p>
            <a:pPr marL="344488" indent="-344488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It contain one cobalt atom connected to four nitrogen atoms</a:t>
            </a:r>
          </a:p>
          <a:p>
            <a:pPr marL="344488" indent="-344488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The carbons at the periphery of the corrin ring are saturated </a:t>
            </a:r>
          </a:p>
          <a:p>
            <a:pPr marL="344488" indent="-344488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The fifth valency of the cobalt is covalently linked to a substituted benzimidazole ring. This is then called cobalamin.</a:t>
            </a:r>
            <a:endParaRPr lang="en-US" dirty="0"/>
          </a:p>
        </p:txBody>
      </p:sp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533400" y="838200"/>
          <a:ext cx="3614737" cy="5791200"/>
        </p:xfrm>
        <a:graphic>
          <a:graphicData uri="http://schemas.openxmlformats.org/presentationml/2006/ole">
            <p:oleObj spid="_x0000_s26629" name="ChemSketch" r:id="rId3" imgW="3614760" imgH="5791320" progId="ACD.ChemSketch.20">
              <p:embed/>
            </p:oleObj>
          </a:graphicData>
        </a:graphic>
      </p:graphicFrame>
      <p:sp>
        <p:nvSpPr>
          <p:cNvPr id="8" name="Rectangle 7"/>
          <p:cNvSpPr/>
          <p:nvPr/>
        </p:nvSpPr>
        <p:spPr>
          <a:xfrm>
            <a:off x="4800600" y="6172200"/>
            <a:ext cx="7239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Bookman Old Style" pitchFamily="18" charset="0"/>
              </a:rPr>
              <a:t>Note:</a:t>
            </a:r>
          </a:p>
          <a:p>
            <a:r>
              <a:rPr lang="en-US" dirty="0" err="1" smtClean="0">
                <a:latin typeface="Bookman Old Style" pitchFamily="18" charset="0"/>
              </a:rPr>
              <a:t>Cobinamide</a:t>
            </a:r>
            <a:r>
              <a:rPr lang="en-US" dirty="0" smtClean="0">
                <a:latin typeface="Bookman Old Style" pitchFamily="18" charset="0"/>
              </a:rPr>
              <a:t>, in which benzimidazole nucleotide is absent</a:t>
            </a:r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7335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762000" y="1219200"/>
          <a:ext cx="4318000" cy="5418137"/>
        </p:xfrm>
        <a:graphic>
          <a:graphicData uri="http://schemas.openxmlformats.org/presentationml/2006/ole">
            <p:oleObj spid="_x0000_s4098" name="ChemSketch" r:id="rId3" imgW="6815160" imgH="8549640" progId="ACD.ChemSketch.20">
              <p:embed/>
            </p:oleObj>
          </a:graphicData>
        </a:graphic>
      </p:graphicFrame>
      <p:sp>
        <p:nvSpPr>
          <p:cNvPr id="5" name="Title 1">
            <a:extLst>
              <a:ext uri="{FF2B5EF4-FFF2-40B4-BE49-F238E27FC236}">
                <a16:creationId xmlns="" xmlns:a16="http://schemas.microsoft.com/office/drawing/2014/main" id="{6535CE29-CA3D-EB49-A1BC-5364FF8C1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0" y="228600"/>
            <a:ext cx="8610600" cy="1293028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err="1" smtClean="0">
                <a:latin typeface="Arial Black" pitchFamily="34" charset="0"/>
              </a:rPr>
              <a:t>VITAMin</a:t>
            </a:r>
            <a:r>
              <a:rPr lang="en-US" dirty="0" smtClean="0">
                <a:latin typeface="Arial Black" pitchFamily="34" charset="0"/>
              </a:rPr>
              <a:t> B</a:t>
            </a:r>
            <a:r>
              <a:rPr lang="en-US" baseline="-25000" dirty="0" smtClean="0">
                <a:latin typeface="Arial Black" pitchFamily="34" charset="0"/>
              </a:rPr>
              <a:t>12</a:t>
            </a:r>
            <a:endParaRPr lang="en-US" baseline="-25000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05400" y="1371600"/>
            <a:ext cx="6934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4163" indent="-284163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Corrin ring bear seven amide groups as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substituents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284163" indent="-284163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Three of these are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acetamides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and three  are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propionamides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284163" indent="-284163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One amide is N-substituted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propionamide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connected through the 2–carbon to an unusual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ribonucleotide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ribonucleotide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is the base unit, 5,6-dimethylbenzimidazole)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7335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762000" y="1219200"/>
          <a:ext cx="4318000" cy="5418137"/>
        </p:xfrm>
        <a:graphic>
          <a:graphicData uri="http://schemas.openxmlformats.org/presentationml/2006/ole">
            <p:oleObj spid="_x0000_s28674" name="ChemSketch" r:id="rId3" imgW="6815160" imgH="8549640" progId="ACD.ChemSketch.20">
              <p:embed/>
            </p:oleObj>
          </a:graphicData>
        </a:graphic>
      </p:graphicFrame>
      <p:sp>
        <p:nvSpPr>
          <p:cNvPr id="5" name="Title 1">
            <a:extLst>
              <a:ext uri="{FF2B5EF4-FFF2-40B4-BE49-F238E27FC236}">
                <a16:creationId xmlns="" xmlns:a16="http://schemas.microsoft.com/office/drawing/2014/main" id="{6535CE29-CA3D-EB49-A1BC-5364FF8C1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0" y="228600"/>
            <a:ext cx="8610600" cy="1293028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err="1" smtClean="0">
                <a:latin typeface="Arial Black" pitchFamily="34" charset="0"/>
              </a:rPr>
              <a:t>VITAMin</a:t>
            </a:r>
            <a:r>
              <a:rPr lang="en-US" dirty="0" smtClean="0">
                <a:latin typeface="Arial Black" pitchFamily="34" charset="0"/>
              </a:rPr>
              <a:t> B</a:t>
            </a:r>
            <a:r>
              <a:rPr lang="en-US" baseline="-25000" dirty="0" smtClean="0">
                <a:latin typeface="Arial Black" pitchFamily="34" charset="0"/>
              </a:rPr>
              <a:t>12</a:t>
            </a:r>
            <a:endParaRPr lang="en-US" baseline="-25000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05400" y="1371600"/>
            <a:ext cx="6934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4163" indent="-284163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The sixth valency of the cobalt is satisfied by the following groups (R).</a:t>
            </a:r>
          </a:p>
          <a:p>
            <a:pPr marL="284163" indent="-284163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Cyanide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Cyanocobalamin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284163" indent="-284163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H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aquacobalamin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or B12a)</a:t>
            </a:r>
          </a:p>
          <a:p>
            <a:pPr marL="284163" indent="-284163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Hydroxyl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Hydroxy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cobalamin or vitamin B12b)</a:t>
            </a:r>
          </a:p>
          <a:p>
            <a:pPr marL="284163" indent="-284163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Adenosyl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Adenosyl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cobalamin or Ado-B12 or B12 coenzyme)</a:t>
            </a:r>
          </a:p>
          <a:p>
            <a:pPr marL="284163" indent="-284163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Methyl (Methyl cobalamin)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76800" y="5782270"/>
            <a:ext cx="708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Bookman Old Style" pitchFamily="18" charset="0"/>
              </a:rPr>
              <a:t>Note:</a:t>
            </a:r>
          </a:p>
          <a:p>
            <a:r>
              <a:rPr lang="en-US" dirty="0" smtClean="0">
                <a:latin typeface="Bookman Old Style" pitchFamily="18" charset="0"/>
              </a:rPr>
              <a:t>Ado-B12 and methyl B12 are the functional coenzymes in the body</a:t>
            </a:r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7335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6535CE29-CA3D-EB49-A1BC-5364FF8C1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0" y="228600"/>
            <a:ext cx="8610600" cy="1293028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err="1" smtClean="0">
                <a:latin typeface="Arial Black" pitchFamily="34" charset="0"/>
              </a:rPr>
              <a:t>VITAMin</a:t>
            </a:r>
            <a:r>
              <a:rPr lang="en-US" dirty="0" smtClean="0">
                <a:latin typeface="Arial Black" pitchFamily="34" charset="0"/>
              </a:rPr>
              <a:t> B</a:t>
            </a:r>
            <a:r>
              <a:rPr lang="en-US" baseline="-25000" dirty="0" smtClean="0">
                <a:latin typeface="Arial Black" pitchFamily="34" charset="0"/>
              </a:rPr>
              <a:t>12</a:t>
            </a:r>
            <a:endParaRPr lang="en-US" baseline="-25000" dirty="0"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1066800"/>
            <a:ext cx="10896600" cy="3347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4163" indent="-284163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The cobalt center in B12 can exist in +1,+2 and +3 state such as,</a:t>
            </a:r>
          </a:p>
          <a:p>
            <a:pPr marL="284163" indent="-284163"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	B12a(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</a:t>
            </a:r>
            <a:r>
              <a:rPr lang="en-US" sz="2400" baseline="30000" dirty="0" err="1" smtClean="0">
                <a:latin typeface="Arial" pitchFamily="34" charset="0"/>
                <a:cs typeface="Arial" pitchFamily="34" charset="0"/>
              </a:rPr>
              <a:t>III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aquacobalamin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284163" indent="-284163"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	B12b(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</a:t>
            </a:r>
            <a:r>
              <a:rPr lang="en-US" sz="2400" baseline="30000" dirty="0" err="1" smtClean="0">
                <a:latin typeface="Arial" pitchFamily="34" charset="0"/>
                <a:cs typeface="Arial" pitchFamily="34" charset="0"/>
              </a:rPr>
              <a:t>III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hydroxycobalamin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284163" indent="-284163"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	B12r(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</a:t>
            </a:r>
            <a:r>
              <a:rPr lang="en-US" sz="2400" baseline="30000" dirty="0" err="1" smtClean="0">
                <a:latin typeface="Arial" pitchFamily="34" charset="0"/>
                <a:cs typeface="Arial" pitchFamily="34" charset="0"/>
              </a:rPr>
              <a:t>II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284163" indent="-284163"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	B12s(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</a:t>
            </a:r>
            <a:r>
              <a:rPr lang="en-US" sz="2400" baseline="30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284163" indent="-284163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There are two one-step electron reductions of B12 in biological system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502920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3200" b="1" baseline="-25000" dirty="0" smtClean="0">
                <a:latin typeface="Arial" pitchFamily="34" charset="0"/>
                <a:cs typeface="Arial" pitchFamily="34" charset="0"/>
              </a:rPr>
              <a:t>12a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Co</a:t>
            </a:r>
            <a:r>
              <a:rPr lang="en-US" sz="3200" b="1" baseline="30000" dirty="0" err="1" smtClean="0">
                <a:latin typeface="Arial" pitchFamily="34" charset="0"/>
                <a:cs typeface="Arial" pitchFamily="34" charset="0"/>
              </a:rPr>
              <a:t>III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)                                             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00600" y="4977825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3200" b="1" baseline="-25000" dirty="0" smtClean="0">
                <a:latin typeface="Arial" pitchFamily="34" charset="0"/>
                <a:cs typeface="Arial" pitchFamily="34" charset="0"/>
              </a:rPr>
              <a:t>12r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Co</a:t>
            </a:r>
            <a:r>
              <a:rPr lang="en-US" sz="3200" b="1" baseline="30000" dirty="0" err="1" smtClean="0">
                <a:latin typeface="Arial" pitchFamily="34" charset="0"/>
                <a:cs typeface="Arial" pitchFamily="34" charset="0"/>
              </a:rPr>
              <a:t>II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)                                             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10600" y="495300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3200" b="1" baseline="-25000" dirty="0" smtClean="0">
                <a:latin typeface="Arial" pitchFamily="34" charset="0"/>
                <a:cs typeface="Arial" pitchFamily="34" charset="0"/>
              </a:rPr>
              <a:t>12s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Co</a:t>
            </a:r>
            <a:r>
              <a:rPr lang="en-US" sz="3200" b="1" baseline="30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)                                             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3581400" y="5181600"/>
            <a:ext cx="990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6934200" y="5181600"/>
            <a:ext cx="1600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810000" y="48122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+e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390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+e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71600" y="5638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Red, low spin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876800" y="5562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brown, low spin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067800" y="5562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green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  <p:bldP spid="10" grpId="0" animBg="1"/>
      <p:bldP spid="11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990600"/>
            <a:ext cx="11658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4813" indent="-404813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pt-BR" sz="2400" baseline="-25000" dirty="0" smtClean="0">
                <a:latin typeface="Arial" pitchFamily="34" charset="0"/>
                <a:cs typeface="Arial" pitchFamily="34" charset="0"/>
              </a:rPr>
              <a:t>12a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, aquacobalamin, R=H</a:t>
            </a:r>
            <a:r>
              <a:rPr lang="pt-BR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O, is reduced to B</a:t>
            </a:r>
            <a:r>
              <a:rPr lang="pt-BR" sz="2400" baseline="-25000" dirty="0" smtClean="0">
                <a:latin typeface="Arial" pitchFamily="34" charset="0"/>
                <a:cs typeface="Arial" pitchFamily="34" charset="0"/>
              </a:rPr>
              <a:t>12r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by </a:t>
            </a:r>
          </a:p>
          <a:p>
            <a:pPr marL="404813" indent="-404813"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	Ascorbic acid, An electrochemical process, Catalytic hydrogenation,SnCl2,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Thiols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etc.</a:t>
            </a:r>
          </a:p>
          <a:p>
            <a:pPr marL="404813" indent="-404813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12a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takes part in many reactions</a:t>
            </a:r>
          </a:p>
          <a:p>
            <a:pPr marL="630238" indent="58738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Loss of H+ to give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hydroxocobalamin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630238" indent="58738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Displacement of 5, 6-dimethylbenzimidazole in strong acid by CN to give</a:t>
            </a:r>
          </a:p>
          <a:p>
            <a:pPr marL="630238" indent="58738"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dicyanocobalamin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B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12r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is reduced to B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12s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by NaBH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or electrochemically</a:t>
            </a:r>
          </a:p>
          <a:p>
            <a:pPr marL="630238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B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12r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behaves like a free radical due to the odd electron in the d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z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orbital</a:t>
            </a:r>
          </a:p>
          <a:p>
            <a:pPr marL="60325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The d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z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elctrons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in B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12s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behaves as lone pairs.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="" xmlns:a16="http://schemas.microsoft.com/office/drawing/2014/main" id="{6535CE29-CA3D-EB49-A1BC-5364FF8C1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0" y="2372"/>
            <a:ext cx="8610600" cy="1293028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err="1" smtClean="0">
                <a:latin typeface="Arial Black" pitchFamily="34" charset="0"/>
              </a:rPr>
              <a:t>VITAMin</a:t>
            </a:r>
            <a:r>
              <a:rPr lang="en-US" dirty="0" smtClean="0">
                <a:latin typeface="Arial Black" pitchFamily="34" charset="0"/>
              </a:rPr>
              <a:t> B</a:t>
            </a:r>
            <a:r>
              <a:rPr lang="en-US" baseline="-25000" dirty="0" smtClean="0">
                <a:latin typeface="Arial Black" pitchFamily="34" charset="0"/>
              </a:rPr>
              <a:t>12</a:t>
            </a:r>
            <a:endParaRPr lang="en-US" baseline="-25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497</Words>
  <Application>Microsoft Office PowerPoint</Application>
  <PresentationFormat>Custom</PresentationFormat>
  <Paragraphs>79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Vapor Trail</vt:lpstr>
      <vt:lpstr>ChemSketch</vt:lpstr>
      <vt:lpstr>Vitamin B12 and coenzymes</vt:lpstr>
      <vt:lpstr>Slide 2</vt:lpstr>
      <vt:lpstr>Slide 3</vt:lpstr>
      <vt:lpstr> corrin ring</vt:lpstr>
      <vt:lpstr> VITAMin B12</vt:lpstr>
      <vt:lpstr> VITAMin B12</vt:lpstr>
      <vt:lpstr> VITAMin B12</vt:lpstr>
      <vt:lpstr> VITAMin B12</vt:lpstr>
      <vt:lpstr> VITAMin B12</vt:lpstr>
      <vt:lpstr> VITAMin B12</vt:lpstr>
      <vt:lpstr> VITAMin B12</vt:lpstr>
      <vt:lpstr> VITAMin B12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Vitamin B12 and coenzymes</dc:title>
  <dc:creator>paveendra j</dc:creator>
  <cp:lastModifiedBy>pavi</cp:lastModifiedBy>
  <cp:revision>98</cp:revision>
  <dcterms:created xsi:type="dcterms:W3CDTF">2020-02-29T16:51:15Z</dcterms:created>
  <dcterms:modified xsi:type="dcterms:W3CDTF">2020-04-10T04:59:11Z</dcterms:modified>
</cp:coreProperties>
</file>